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310" r:id="rId2"/>
    <p:sldId id="311" r:id="rId3"/>
    <p:sldId id="256" r:id="rId4"/>
    <p:sldId id="307" r:id="rId5"/>
    <p:sldId id="320" r:id="rId6"/>
    <p:sldId id="308" r:id="rId7"/>
    <p:sldId id="260" r:id="rId8"/>
    <p:sldId id="319" r:id="rId9"/>
    <p:sldId id="258" r:id="rId10"/>
    <p:sldId id="314" r:id="rId11"/>
    <p:sldId id="304" r:id="rId12"/>
    <p:sldId id="270" r:id="rId13"/>
    <p:sldId id="313" r:id="rId14"/>
    <p:sldId id="316" r:id="rId1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AECEA"/>
    <a:srgbClr val="EAEDE8"/>
    <a:srgbClr val="EAE9E8"/>
    <a:srgbClr val="DDDDDD"/>
    <a:srgbClr val="EAEAEA"/>
    <a:srgbClr val="F1F3ED"/>
    <a:srgbClr val="E3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>
        <p:scale>
          <a:sx n="73" d="100"/>
          <a:sy n="73" d="100"/>
        </p:scale>
        <p:origin x="-75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EADD-BBB4-4061-9B66-25E15299A5BD}" type="datetimeFigureOut">
              <a:rPr lang="nb-NO" smtClean="0"/>
              <a:t>17.11.2015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52CD-F248-4E65-8C55-5C754C68FA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33736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CA9F757F-C1B7-449E-88E3-F672F957753A}" type="datetime1">
              <a:rPr lang="nb-NO"/>
              <a:pPr>
                <a:defRPr/>
              </a:pPr>
              <a:t>17.11.2015</a:t>
            </a:fld>
            <a:endParaRPr/>
          </a:p>
        </p:txBody>
      </p:sp>
      <p:sp>
        <p:nvSpPr>
          <p:cNvPr id="2048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DAAE32B-6A36-4431-B242-7638A949AFD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9858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7A752-9F8D-4500-8F2A-43AADB5D1543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28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r>
              <a:rPr lang="nb-NO" dirty="0" smtClean="0"/>
              <a:t>General on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assosiate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term – </a:t>
            </a:r>
            <a:r>
              <a:rPr lang="nb-NO" dirty="0" err="1" smtClean="0"/>
              <a:t>militarisic</a:t>
            </a:r>
            <a:r>
              <a:rPr lang="nb-NO" dirty="0" smtClean="0"/>
              <a:t> </a:t>
            </a:r>
            <a:r>
              <a:rPr lang="nb-NO" dirty="0" err="1" smtClean="0"/>
              <a:t>governments</a:t>
            </a:r>
            <a:r>
              <a:rPr lang="nb-NO" dirty="0" smtClean="0"/>
              <a:t> etc. </a:t>
            </a:r>
            <a:r>
              <a:rPr lang="nb-NO" dirty="0" err="1" smtClean="0"/>
              <a:t>whereas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baseline="0" dirty="0" smtClean="0"/>
              <a:t> point </a:t>
            </a:r>
            <a:r>
              <a:rPr lang="nb-NO" baseline="0" dirty="0" err="1" smtClean="0"/>
              <a:t>above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ones to </a:t>
            </a:r>
            <a:r>
              <a:rPr lang="nb-NO" baseline="0" dirty="0" err="1" smtClean="0"/>
              <a:t>focus</a:t>
            </a:r>
            <a:r>
              <a:rPr lang="nb-NO" baseline="0" dirty="0" smtClean="0"/>
              <a:t> on </a:t>
            </a:r>
            <a:r>
              <a:rPr lang="nb-NO" baseline="0" dirty="0" err="1" smtClean="0"/>
              <a:t>here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  <p:sp>
        <p:nvSpPr>
          <p:cNvPr id="21508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6F11525-40D1-4EAC-8ADF-AB3D755B8C59}" type="slidenum">
              <a:rPr lang="nb-NO" sz="1200">
                <a:solidFill>
                  <a:srgbClr val="000000"/>
                </a:solidFill>
              </a:rPr>
              <a:pPr algn="r"/>
              <a:t>3</a:t>
            </a:fld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9F757F-C1B7-449E-88E3-F672F957753A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89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250825"/>
            <a:ext cx="1206500" cy="90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76250" y="24114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2F6EFE-A647-4ABF-B483-68618D682488}" type="slidenum">
              <a:rPr lang="nb-NO" altLang="nb-NO">
                <a:latin typeface="Calibri" panose="020F0502020204030204" pitchFamily="34" charset="0"/>
              </a:rPr>
              <a:pPr eaLnBrk="1" hangingPunct="1"/>
              <a:t>6</a:t>
            </a:fld>
            <a:endParaRPr lang="nb-NO" altLang="nb-N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0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lang="nb-NO" smtClean="0"/>
          </a:p>
        </p:txBody>
      </p:sp>
      <p:sp>
        <p:nvSpPr>
          <p:cNvPr id="25604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2CF4E70-0F00-4439-988C-F2E5B874CC7F}" type="slidenum">
              <a:rPr lang="nb-NO" sz="1200">
                <a:solidFill>
                  <a:srgbClr val="000000"/>
                </a:solidFill>
              </a:rPr>
              <a:pPr algn="r"/>
              <a:t>7</a:t>
            </a:fld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9F757F-C1B7-449E-88E3-F672F957753A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87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lang="nb-NO" dirty="0" smtClean="0"/>
          </a:p>
        </p:txBody>
      </p:sp>
      <p:sp>
        <p:nvSpPr>
          <p:cNvPr id="23556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A38780C-9791-445D-9CC5-B6FF6A08F062}" type="slidenum">
              <a:rPr lang="nb-NO" sz="1200">
                <a:solidFill>
                  <a:srgbClr val="000000"/>
                </a:solidFill>
              </a:rPr>
              <a:pPr algn="r"/>
              <a:t>9</a:t>
            </a:fld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9F757F-C1B7-449E-88E3-F672F957753A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989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AE32B-6A36-4431-B242-7638A949AFD4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A9F757F-C1B7-449E-88E3-F672F957753A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62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1638300" cy="1228725"/>
          </a:xfrm>
          <a:ln/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65175" y="2555875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/>
            <a:endParaRPr lang="nb-NO" smtClean="0"/>
          </a:p>
        </p:txBody>
      </p:sp>
      <p:sp>
        <p:nvSpPr>
          <p:cNvPr id="29700" name="Slide Number Placeholder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D7B98976-0185-4F72-A1F7-45D15B06C4DA}" type="slidenum">
              <a:rPr lang="nb-NO" sz="1200">
                <a:solidFill>
                  <a:srgbClr val="000000"/>
                </a:solidFill>
              </a:rPr>
              <a:pPr algn="r"/>
              <a:t>12</a:t>
            </a:fld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9F757F-C1B7-449E-88E3-F672F957753A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09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E6F05-5A85-48E7-986E-FB440BB9E689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A017B-AC69-4248-B9A6-F866EEEF62F9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2097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C1267-B96E-419F-8923-DE9C87D70C41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E0A9A-3654-4D8A-9614-B684C0910CF8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3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9587D-2692-49DE-9221-31E1BCA333B9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C92FA-A12F-4B71-BE4F-78C432CBC5C9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87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17007-10CC-4109-A91B-70BB308BB8D9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05EE1-1BA5-44DC-A9C8-4C02131A698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9596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24DCD-9ED1-4DF0-AB2F-B36A716EEE32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711B-E0DA-401D-A52F-4798B8E740C5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2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69234-DDD5-46AD-B401-2C599DCF9248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A7B3E-997C-4173-9A5D-5F1C0F846298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04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7A0AF-BAC4-4830-8C8F-4D311FC7C95A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B355B-91C0-453D-BF37-C1286269B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69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FAEB3-BFBB-4D41-816C-20109116FD41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06247-AFB3-4709-A7F4-F8B0CACE53B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1250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B2B53-B924-4824-B0FD-48F6F8FBDD09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CD48B-A472-43B2-9BFD-E004A11BE185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97894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89D85-B727-4DCA-9A07-E343665855FD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E2236-9E4A-40A9-A3D6-1C3F99A5F84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31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E6871-987D-470F-9F28-E8E5B7A167FB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FBD3E-4EBD-4B6C-AC70-0A1EE554311D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39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E205B-BCF2-4025-822F-0859B320E017}" type="datetime1">
              <a:rPr lang="nb-NO" smtClean="0"/>
              <a:pPr>
                <a:defRPr/>
              </a:pPr>
              <a:t>17.11.2015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B7CEB4-54FC-460B-9023-A3E3AD164A2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9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xicremnantsofwar.info/wp-content/uploads/2015/07/ukraine-industrial-hazards-graphic-TRWP.pn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661248"/>
            <a:ext cx="5760561" cy="94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3717032"/>
            <a:ext cx="6359520" cy="707886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5">
                    <a:lumMod val="75000"/>
                  </a:schemeClr>
                </a:solidFill>
              </a:rPr>
              <a:t>K. Margrethe K. Tingstad, </a:t>
            </a:r>
            <a:r>
              <a:rPr lang="nb-NO" sz="2000" dirty="0" smtClean="0">
                <a:solidFill>
                  <a:schemeClr val="accent5">
                    <a:lumMod val="75000"/>
                  </a:schemeClr>
                </a:solidFill>
              </a:rPr>
              <a:t>President WILPF Norway</a:t>
            </a:r>
            <a:br>
              <a:rPr lang="nb-NO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b-NO" sz="2000" dirty="0" smtClean="0">
                <a:solidFill>
                  <a:schemeClr val="accent5">
                    <a:lumMod val="75000"/>
                  </a:schemeClr>
                </a:solidFill>
              </a:rPr>
              <a:t>Vice president WILPF International</a:t>
            </a:r>
            <a:endParaRPr lang="nb-NO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707885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2">
                    <a:lumMod val="25000"/>
                  </a:schemeClr>
                </a:solidFill>
              </a:rPr>
              <a:t>CLIMATE CHANGE, ENVIRONMENT &amp; MILITARISM</a:t>
            </a:r>
            <a:br>
              <a:rPr lang="nb-NO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November 14 2015</a:t>
            </a:r>
            <a:endParaRPr lang="nb-NO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048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short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–term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damage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from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weapons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testing and </a:t>
            </a:r>
            <a:r>
              <a:rPr lang="nb-NO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– 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a </a:t>
            </a:r>
            <a:r>
              <a:rPr lang="nb-NO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little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more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  <a14:imgEffect>
                      <a14:saturation sat="165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429002" y="2642023"/>
            <a:ext cx="6858003" cy="1619669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94130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6873"/>
            <a:ext cx="7056784" cy="510072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251520" y="47667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 err="1">
                <a:solidFill>
                  <a:schemeClr val="bg2">
                    <a:lumMod val="25000"/>
                  </a:schemeClr>
                </a:solidFill>
              </a:rPr>
              <a:t>Militarism’s</a:t>
            </a:r>
            <a:r>
              <a:rPr lang="nb-NO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3200" dirty="0" err="1">
                <a:solidFill>
                  <a:schemeClr val="bg2">
                    <a:lumMod val="25000"/>
                  </a:schemeClr>
                </a:solidFill>
              </a:rPr>
              <a:t>indirect</a:t>
            </a:r>
            <a:r>
              <a:rPr lang="nb-NO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3200" dirty="0" err="1">
                <a:solidFill>
                  <a:schemeClr val="bg2">
                    <a:lumMod val="25000"/>
                  </a:schemeClr>
                </a:solidFill>
              </a:rPr>
              <a:t>impact</a:t>
            </a:r>
            <a:r>
              <a:rPr lang="nb-NO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3200" dirty="0" err="1">
                <a:solidFill>
                  <a:schemeClr val="bg2">
                    <a:lumMod val="25000"/>
                  </a:schemeClr>
                </a:solidFill>
              </a:rPr>
              <a:t>on</a:t>
            </a:r>
            <a:r>
              <a:rPr lang="nb-NO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3200" dirty="0" err="1">
                <a:solidFill>
                  <a:schemeClr val="bg2">
                    <a:lumMod val="25000"/>
                  </a:schemeClr>
                </a:solidFill>
              </a:rPr>
              <a:t>our</a:t>
            </a:r>
            <a:r>
              <a:rPr lang="nb-NO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3200" dirty="0" err="1">
                <a:solidFill>
                  <a:schemeClr val="bg2">
                    <a:lumMod val="25000"/>
                  </a:schemeClr>
                </a:solidFill>
              </a:rPr>
              <a:t>ecosphere</a:t>
            </a:r>
            <a:endParaRPr lang="nb-NO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5517232"/>
            <a:ext cx="1080120" cy="50405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6084168" y="5517232"/>
            <a:ext cx="1440160" cy="100811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5508104" y="5873080"/>
            <a:ext cx="423664" cy="29641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4013938" y="5476872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615</a:t>
            </a:r>
            <a:endParaRPr lang="nb-N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35699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>
                <a:solidFill>
                  <a:schemeClr val="bg2">
                    <a:lumMod val="25000"/>
                  </a:schemeClr>
                </a:solidFill>
              </a:rPr>
              <a:t>Sustainable</a:t>
            </a:r>
            <a:r>
              <a:rPr lang="nb-NO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3200" dirty="0" err="1" smtClean="0">
                <a:solidFill>
                  <a:schemeClr val="bg2">
                    <a:lumMod val="25000"/>
                  </a:schemeClr>
                </a:solidFill>
              </a:rPr>
              <a:t>development</a:t>
            </a:r>
            <a:endParaRPr lang="nb-NO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nb-NO" sz="3600" i="1" dirty="0" smtClean="0">
                <a:solidFill>
                  <a:schemeClr val="bg2">
                    <a:lumMod val="90000"/>
                  </a:schemeClr>
                </a:solidFill>
              </a:rPr>
              <a:t>«</a:t>
            </a:r>
            <a:r>
              <a:rPr lang="nb-NO" sz="3600" i="1" dirty="0" err="1" smtClean="0">
                <a:solidFill>
                  <a:schemeClr val="bg2">
                    <a:lumMod val="90000"/>
                  </a:schemeClr>
                </a:solidFill>
              </a:rPr>
              <a:t>You</a:t>
            </a:r>
            <a:r>
              <a:rPr lang="nb-NO" sz="3600" i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nb-NO" sz="3600" i="1" dirty="0" err="1" smtClean="0">
                <a:solidFill>
                  <a:schemeClr val="bg2">
                    <a:lumMod val="90000"/>
                  </a:schemeClr>
                </a:solidFill>
              </a:rPr>
              <a:t>cannot</a:t>
            </a:r>
            <a:r>
              <a:rPr lang="nb-NO" sz="3600" i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nb-NO" sz="3600" i="1" dirty="0" err="1" smtClean="0">
                <a:solidFill>
                  <a:schemeClr val="bg2">
                    <a:lumMod val="90000"/>
                  </a:schemeClr>
                </a:solidFill>
              </a:rPr>
              <a:t>simultaneously</a:t>
            </a:r>
            <a:r>
              <a:rPr lang="nb-NO" sz="3600" i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nb-NO" sz="3600" i="1" dirty="0" err="1" smtClean="0">
                <a:solidFill>
                  <a:schemeClr val="bg2">
                    <a:lumMod val="90000"/>
                  </a:schemeClr>
                </a:solidFill>
              </a:rPr>
              <a:t>prevent</a:t>
            </a:r>
            <a:r>
              <a:rPr lang="nb-NO" sz="3600" i="1" dirty="0" smtClean="0">
                <a:solidFill>
                  <a:schemeClr val="bg2">
                    <a:lumMod val="90000"/>
                  </a:schemeClr>
                </a:solidFill>
              </a:rPr>
              <a:t> and </a:t>
            </a:r>
            <a:r>
              <a:rPr lang="nb-NO" sz="3600" i="1" dirty="0" err="1" smtClean="0">
                <a:solidFill>
                  <a:schemeClr val="bg2">
                    <a:lumMod val="90000"/>
                  </a:schemeClr>
                </a:solidFill>
              </a:rPr>
              <a:t>prepare</a:t>
            </a:r>
            <a:r>
              <a:rPr lang="nb-NO" sz="3600" i="1" dirty="0" smtClean="0">
                <a:solidFill>
                  <a:schemeClr val="bg2">
                    <a:lumMod val="90000"/>
                  </a:schemeClr>
                </a:solidFill>
              </a:rPr>
              <a:t> for </a:t>
            </a:r>
            <a:r>
              <a:rPr lang="nb-NO" sz="3600" i="1" dirty="0" err="1" smtClean="0">
                <a:solidFill>
                  <a:schemeClr val="bg2">
                    <a:lumMod val="90000"/>
                  </a:schemeClr>
                </a:solidFill>
              </a:rPr>
              <a:t>war</a:t>
            </a:r>
            <a:r>
              <a:rPr lang="nb-NO" sz="3600" i="1" dirty="0" smtClean="0">
                <a:solidFill>
                  <a:schemeClr val="bg2">
                    <a:lumMod val="90000"/>
                  </a:schemeClr>
                </a:solidFill>
              </a:rPr>
              <a:t>»</a:t>
            </a:r>
            <a:r>
              <a:rPr lang="nb-NO" sz="3600" dirty="0" smtClean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nb-NO" sz="1600" dirty="0" smtClean="0">
                <a:solidFill>
                  <a:schemeClr val="bg2">
                    <a:lumMod val="90000"/>
                  </a:schemeClr>
                </a:solidFill>
              </a:rPr>
              <a:t>Albert Einstein </a:t>
            </a:r>
            <a:endParaRPr lang="nb-N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5436096" y="3603213"/>
            <a:ext cx="346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chemeClr val="bg2">
                    <a:lumMod val="25000"/>
                  </a:schemeClr>
                </a:solidFill>
              </a:rPr>
              <a:t>Peace and </a:t>
            </a:r>
            <a:r>
              <a:rPr lang="nb-NO" dirty="0" err="1" smtClean="0">
                <a:solidFill>
                  <a:schemeClr val="bg2">
                    <a:lumMod val="25000"/>
                  </a:schemeClr>
                </a:solidFill>
              </a:rPr>
              <a:t>security</a:t>
            </a:r>
            <a:endParaRPr lang="nb-NO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6200000">
            <a:off x="3707905" y="224643"/>
            <a:ext cx="1440160" cy="4824537"/>
          </a:xfrm>
          <a:prstGeom prst="curvedLeftArrow">
            <a:avLst/>
          </a:prstGeom>
          <a:solidFill>
            <a:srgbClr val="C00000"/>
          </a:soli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5400000">
            <a:off x="3678595" y="2791050"/>
            <a:ext cx="1512168" cy="4824537"/>
          </a:xfrm>
          <a:prstGeom prst="curvedLeftArrow">
            <a:avLst/>
          </a:prstGeom>
          <a:solidFill>
            <a:srgbClr val="C00000"/>
          </a:solidFill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 txBox="1">
            <a:spLocks noGrp="1"/>
          </p:cNvSpPr>
          <p:nvPr>
            <p:ph type="title"/>
          </p:nvPr>
        </p:nvSpPr>
        <p:spPr>
          <a:xfrm>
            <a:off x="179388" y="274638"/>
            <a:ext cx="8507412" cy="706090"/>
          </a:xfrm>
        </p:spPr>
        <p:txBody>
          <a:bodyPr>
            <a:normAutofit fontScale="90000"/>
          </a:bodyPr>
          <a:lstStyle/>
          <a:p>
            <a:pPr eaLnBrk="1"/>
            <a:r>
              <a:rPr lang="nb-NO" dirty="0" err="1" smtClean="0">
                <a:solidFill>
                  <a:schemeClr val="bg2">
                    <a:lumMod val="25000"/>
                  </a:schemeClr>
                </a:solidFill>
              </a:rPr>
              <a:t>What</a:t>
            </a:r>
            <a:r>
              <a:rPr lang="nb-NO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nb-NO" dirty="0" smtClean="0">
                <a:solidFill>
                  <a:schemeClr val="bg2">
                    <a:lumMod val="25000"/>
                  </a:schemeClr>
                </a:solidFill>
              </a:rPr>
              <a:t>  be done?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40419" y="1556792"/>
            <a:ext cx="8785349" cy="3972845"/>
          </a:xfrm>
        </p:spPr>
        <p:txBody>
          <a:bodyPr>
            <a:normAutofit lnSpcReduction="10000"/>
          </a:bodyPr>
          <a:lstStyle/>
          <a:p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Abvoe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all: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explore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and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challenge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structures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and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institutions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of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armed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conflict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arms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production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arms trade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and MILITARISM</a:t>
            </a:r>
            <a:b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UN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member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states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should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develop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strategies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for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redirecting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military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budgets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to 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human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need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and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environmental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protection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nb-NO" sz="2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eaLnBrk="1"/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International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law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must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recognize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direct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connections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between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environmental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degradation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and human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rights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</a:t>
            </a:r>
            <a:b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nb-NO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Strengthen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research</a:t>
            </a:r>
            <a:r>
              <a:rPr lang="nb-NO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/>
              <a:t>investigate the impact of militarism and the environment</a:t>
            </a:r>
            <a:endParaRPr lang="nb-NO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0" indent="0" eaLnBrk="1">
              <a:buNone/>
            </a:pPr>
            <a:endParaRPr lang="nb-NO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dennehy.com/wp-content/uploads/2014/06/iraq-graffi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49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dirty="0" smtClean="0">
                <a:solidFill>
                  <a:srgbClr val="FF0000"/>
                </a:solidFill>
              </a:rPr>
              <a:t>FIGHT MILITARISM!</a:t>
            </a:r>
            <a:endParaRPr lang="nb-NO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581128"/>
            <a:ext cx="3963266" cy="100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24944"/>
            <a:ext cx="1577477" cy="1501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923239"/>
            <a:ext cx="1296144" cy="150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631861"/>
            <a:ext cx="2160240" cy="95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905" y="2908748"/>
            <a:ext cx="1564255" cy="1532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105" y="3068960"/>
            <a:ext cx="2272823" cy="1236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13407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my </a:t>
            </a:r>
            <a:r>
              <a:rPr lang="nb-NO" dirty="0" err="1" smtClean="0"/>
              <a:t>sources</a:t>
            </a:r>
            <a:r>
              <a:rPr lang="nb-NO" dirty="0" smtClean="0"/>
              <a:t>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47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nb-NO" sz="3600" dirty="0" err="1" smtClean="0">
                <a:solidFill>
                  <a:srgbClr val="663300"/>
                </a:solidFill>
              </a:rPr>
              <a:t>Some</a:t>
            </a:r>
            <a:r>
              <a:rPr lang="nb-NO" sz="3600" dirty="0" smtClean="0">
                <a:solidFill>
                  <a:srgbClr val="663300"/>
                </a:solidFill>
              </a:rPr>
              <a:t> </a:t>
            </a:r>
            <a:r>
              <a:rPr lang="nb-NO" sz="3600" dirty="0" err="1" smtClean="0">
                <a:solidFill>
                  <a:srgbClr val="663300"/>
                </a:solidFill>
              </a:rPr>
              <a:t>aspects</a:t>
            </a:r>
            <a:r>
              <a:rPr lang="nb-NO" sz="3600" dirty="0" smtClean="0">
                <a:solidFill>
                  <a:srgbClr val="663300"/>
                </a:solidFill>
              </a:rPr>
              <a:t> </a:t>
            </a:r>
            <a:r>
              <a:rPr lang="nb-NO" sz="3600" dirty="0" err="1" smtClean="0">
                <a:solidFill>
                  <a:srgbClr val="663300"/>
                </a:solidFill>
              </a:rPr>
              <a:t>of</a:t>
            </a:r>
            <a:r>
              <a:rPr lang="nb-NO" sz="3600" dirty="0" smtClean="0">
                <a:solidFill>
                  <a:srgbClr val="663300"/>
                </a:solidFill>
              </a:rPr>
              <a:t> </a:t>
            </a:r>
            <a:r>
              <a:rPr lang="nb-NO" sz="3600" dirty="0" err="1" smtClean="0">
                <a:solidFill>
                  <a:srgbClr val="663300"/>
                </a:solidFill>
              </a:rPr>
              <a:t>militarism’s</a:t>
            </a:r>
            <a:r>
              <a:rPr lang="nb-NO" sz="3600" dirty="0" smtClean="0">
                <a:solidFill>
                  <a:srgbClr val="663300"/>
                </a:solidFill>
              </a:rPr>
              <a:t> </a:t>
            </a:r>
            <a:r>
              <a:rPr lang="nb-NO" sz="3600" dirty="0" err="1" smtClean="0">
                <a:solidFill>
                  <a:srgbClr val="663300"/>
                </a:solidFill>
              </a:rPr>
              <a:t>impact</a:t>
            </a:r>
            <a:r>
              <a:rPr lang="nb-NO" sz="3600" dirty="0" smtClean="0">
                <a:solidFill>
                  <a:srgbClr val="663300"/>
                </a:solidFill>
              </a:rPr>
              <a:t> </a:t>
            </a:r>
            <a:r>
              <a:rPr lang="nb-NO" sz="3600" dirty="0" err="1" smtClean="0">
                <a:solidFill>
                  <a:srgbClr val="663300"/>
                </a:solidFill>
              </a:rPr>
              <a:t>on</a:t>
            </a:r>
            <a:r>
              <a:rPr lang="nb-NO" sz="3600" dirty="0" smtClean="0">
                <a:solidFill>
                  <a:srgbClr val="663300"/>
                </a:solidFill>
              </a:rPr>
              <a:t> </a:t>
            </a:r>
            <a:r>
              <a:rPr lang="nb-NO" sz="3600" dirty="0" err="1" smtClean="0">
                <a:solidFill>
                  <a:srgbClr val="663300"/>
                </a:solidFill>
              </a:rPr>
              <a:t>the</a:t>
            </a:r>
            <a:r>
              <a:rPr lang="nb-NO" sz="3600" dirty="0" smtClean="0">
                <a:solidFill>
                  <a:srgbClr val="663300"/>
                </a:solidFill>
              </a:rPr>
              <a:t> </a:t>
            </a:r>
            <a:r>
              <a:rPr lang="nb-NO" sz="3600" dirty="0" err="1" smtClean="0">
                <a:solidFill>
                  <a:srgbClr val="663300"/>
                </a:solidFill>
              </a:rPr>
              <a:t>environment</a:t>
            </a:r>
            <a:endParaRPr lang="nb-NO" sz="3600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51816"/>
            <a:ext cx="6552728" cy="2257233"/>
          </a:xfrm>
          <a:solidFill>
            <a:srgbClr val="EAECEA"/>
          </a:solidFill>
        </p:spPr>
        <p:txBody>
          <a:bodyPr>
            <a:normAutofit lnSpcReduction="10000"/>
          </a:bodyPr>
          <a:lstStyle/>
          <a:p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Direct and </a:t>
            </a:r>
            <a:r>
              <a:rPr lang="nb-NO" sz="2800" dirty="0" err="1" smtClean="0">
                <a:solidFill>
                  <a:schemeClr val="accent2">
                    <a:lumMod val="50000"/>
                  </a:schemeClr>
                </a:solidFill>
              </a:rPr>
              <a:t>indirect</a:t>
            </a:r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2800" dirty="0" err="1" smtClean="0">
                <a:solidFill>
                  <a:schemeClr val="accent2">
                    <a:lumMod val="50000"/>
                  </a:schemeClr>
                </a:solidFill>
              </a:rPr>
              <a:t>effects</a:t>
            </a:r>
            <a:endParaRPr lang="nb-NO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Collateral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effects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b-NO" sz="2400" dirty="0" err="1">
                <a:solidFill>
                  <a:schemeClr val="accent2">
                    <a:lumMod val="50000"/>
                  </a:schemeClr>
                </a:solidFill>
              </a:rPr>
              <a:t>operational</a:t>
            </a:r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accent2">
                    <a:lumMod val="50000"/>
                  </a:schemeClr>
                </a:solidFill>
              </a:rPr>
              <a:t>effects</a:t>
            </a:r>
            <a:endParaRPr lang="nb-NO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nb-NO" sz="2400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b-NO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nb-NO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accent2">
                    <a:lumMod val="50000"/>
                  </a:schemeClr>
                </a:solidFill>
              </a:rPr>
              <a:t>terrorim</a:t>
            </a:r>
            <a:r>
              <a:rPr lang="nb-NO" sz="2400" dirty="0" smtClean="0">
                <a:solidFill>
                  <a:schemeClr val="accent2">
                    <a:lumMod val="50000"/>
                  </a:schemeClr>
                </a:solidFill>
              </a:rPr>
              <a:t> as a </a:t>
            </a:r>
            <a:r>
              <a:rPr lang="nb-NO" sz="2400" dirty="0" err="1" smtClean="0">
                <a:solidFill>
                  <a:schemeClr val="accent2">
                    <a:lumMod val="50000"/>
                  </a:schemeClr>
                </a:solidFill>
              </a:rPr>
              <a:t>weapon</a:t>
            </a:r>
            <a:endParaRPr lang="nb-NO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Immediate and </a:t>
            </a:r>
            <a:r>
              <a:rPr lang="nb-NO" sz="2800" dirty="0" err="1" smtClean="0">
                <a:solidFill>
                  <a:schemeClr val="accent2">
                    <a:lumMod val="50000"/>
                  </a:schemeClr>
                </a:solidFill>
              </a:rPr>
              <a:t>long</a:t>
            </a:r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 term</a:t>
            </a:r>
          </a:p>
          <a:p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During </a:t>
            </a:r>
            <a:r>
              <a:rPr lang="nb-NO" sz="2800" dirty="0" err="1" smtClean="0">
                <a:solidFill>
                  <a:schemeClr val="accent2">
                    <a:lumMod val="50000"/>
                  </a:schemeClr>
                </a:solidFill>
              </a:rPr>
              <a:t>war</a:t>
            </a:r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, post </a:t>
            </a:r>
            <a:r>
              <a:rPr lang="nb-NO" sz="2800" dirty="0" err="1" smtClean="0">
                <a:solidFill>
                  <a:schemeClr val="accent2">
                    <a:lumMod val="50000"/>
                  </a:schemeClr>
                </a:solidFill>
              </a:rPr>
              <a:t>conflict</a:t>
            </a:r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nb-NO" sz="2800" dirty="0" err="1" smtClean="0">
                <a:solidFill>
                  <a:schemeClr val="accent2">
                    <a:lumMod val="50000"/>
                  </a:schemeClr>
                </a:solidFill>
              </a:rPr>
              <a:t>peace</a:t>
            </a:r>
            <a:r>
              <a:rPr lang="nb-NO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b-NO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b-NO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ttps://encrypted-tbn1.gstatic.com/images?q=tbn:ANd9GcTMlUGRwagmIBc2OhigCU8g4L_awWgB_SXJVbdh0f0pZCQICo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13063"/>
            <a:ext cx="2426715" cy="18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TeIYP8GLayXr2t8oj3GEnYnEfRpYg5hs739hFZSPaUcWB76MQr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77407"/>
            <a:ext cx="2394542" cy="14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 txBox="1">
            <a:spLocks noGrp="1"/>
          </p:cNvSpPr>
          <p:nvPr>
            <p:ph type="subTitle" idx="1"/>
          </p:nvPr>
        </p:nvSpPr>
        <p:spPr>
          <a:xfrm>
            <a:off x="374470" y="1073394"/>
            <a:ext cx="8352928" cy="1435067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algn="ctr"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algn="ctr"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algn="ctr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algn="ctr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algn="ctr"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algn="ctr"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algn="ctr"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algn="ctr"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342900" indent="-342900" algn="l" eaLnBrk="1">
              <a:buFont typeface="Wingdings" pitchFamily="2" charset="2"/>
              <a:buChar char="Ø"/>
            </a:pP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Weapons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research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development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production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, testing, 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storage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disposal</a:t>
            </a:r>
            <a:endParaRPr lang="nb-NO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 eaLnBrk="1">
              <a:buFont typeface="Wingdings" pitchFamily="2" charset="2"/>
              <a:buChar char="Ø"/>
            </a:pP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Military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training</a:t>
            </a:r>
          </a:p>
          <a:p>
            <a:pPr marL="342900" indent="-342900" algn="l" eaLnBrk="1">
              <a:buFont typeface="Wingdings" pitchFamily="2" charset="2"/>
              <a:buChar char="Ø"/>
            </a:pP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armed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force in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war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civil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wars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civil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disturbances</a:t>
            </a:r>
            <a:endParaRPr lang="nb-NO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 eaLnBrk="1">
              <a:buFont typeface="Wingdings" pitchFamily="2" charset="2"/>
              <a:buChar char="Ø"/>
            </a:pPr>
            <a:endParaRPr lang="nb-NO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l" eaLnBrk="1">
              <a:buFont typeface="Wingdings" pitchFamily="2" charset="2"/>
              <a:buChar char="Ø"/>
            </a:pPr>
            <a:endParaRPr lang="nb-NO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eaLnBrk="1"/>
            <a:endParaRPr lang="nb-NO" sz="2400" b="1" dirty="0">
              <a:solidFill>
                <a:srgbClr val="898989"/>
              </a:solidFill>
            </a:endParaRPr>
          </a:p>
        </p:txBody>
      </p:sp>
      <p:pic>
        <p:nvPicPr>
          <p:cNvPr id="4" name="Picture 2" descr="07jerusalem01-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95" y="2487869"/>
            <a:ext cx="3000950" cy="16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268789"/>
            <a:ext cx="3511182" cy="81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nb-NO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  </a:t>
            </a:r>
            <a:r>
              <a:rPr lang="nb-NO" sz="3600" dirty="0" err="1" smtClean="0">
                <a:solidFill>
                  <a:schemeClr val="bg2">
                    <a:lumMod val="25000"/>
                  </a:schemeClr>
                </a:solidFill>
              </a:rPr>
              <a:t>Military</a:t>
            </a:r>
            <a:r>
              <a:rPr lang="nb-NO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3600" dirty="0" err="1" smtClean="0">
                <a:solidFill>
                  <a:schemeClr val="bg2">
                    <a:lumMod val="25000"/>
                  </a:schemeClr>
                </a:solidFill>
              </a:rPr>
              <a:t>activities</a:t>
            </a:r>
            <a:r>
              <a:rPr lang="nb-NO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6" name="Picture 2" descr="https://encrypted-tbn3.gstatic.com/images?q=tbn:ANd9GcT9QXNXGblIucVyagLi_mIHsr8Yk-Wqhyc23KTLWbHIP8Z6W6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1923"/>
            <a:ext cx="3000950" cy="15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5299" y="3787972"/>
            <a:ext cx="2693567" cy="81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nb-NO" sz="3600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  </a:t>
            </a:r>
            <a:r>
              <a:rPr lang="nb-NO" sz="3300" dirty="0" err="1">
                <a:solidFill>
                  <a:schemeClr val="bg2">
                    <a:lumMod val="25000"/>
                  </a:schemeClr>
                </a:solidFill>
              </a:rPr>
              <a:t>Militarism</a:t>
            </a:r>
            <a:r>
              <a:rPr lang="nb-NO" dirty="0" smtClean="0">
                <a:solidFill>
                  <a:schemeClr val="bg2">
                    <a:lumMod val="25000"/>
                  </a:schemeClr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470" y="4610970"/>
            <a:ext cx="77259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Strong belief in military solutions to conflicts 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=&gt;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  military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spending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endParaRPr lang="nb-NO" sz="2000" dirty="0">
              <a:solidFill>
                <a:schemeClr val="bg2">
                  <a:lumMod val="25000"/>
                </a:schemeClr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Prevalence of patriarchal, military oriented attitudes and practices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=&gt;</a:t>
            </a:r>
            <a:r>
              <a:rPr lang="en-US" dirty="0" smtClean="0"/>
              <a:t> </a:t>
            </a:r>
            <a:r>
              <a:rPr lang="en-US" dirty="0"/>
              <a:t>armed violence and violent masculinity.  </a:t>
            </a:r>
            <a:br>
              <a:rPr lang="en-US" dirty="0"/>
            </a:br>
            <a:endParaRPr lang="nb-NO" dirty="0"/>
          </a:p>
        </p:txBody>
      </p:sp>
      <p:sp>
        <p:nvSpPr>
          <p:cNvPr id="8" name="Up-Down Arrow 7"/>
          <p:cNvSpPr/>
          <p:nvPr/>
        </p:nvSpPr>
        <p:spPr>
          <a:xfrm>
            <a:off x="1194101" y="2529687"/>
            <a:ext cx="281556" cy="11579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ilderesultat for militærøv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02" y="4867520"/>
            <a:ext cx="3275705" cy="19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ilderesultat for militærøve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4" y="4905428"/>
            <a:ext cx="3410759" cy="19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548680"/>
            <a:ext cx="8801100" cy="888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700" dirty="0" err="1">
                <a:solidFill>
                  <a:schemeClr val="accent6">
                    <a:lumMod val="50000"/>
                  </a:schemeClr>
                </a:solidFill>
              </a:rPr>
              <a:t>Military</a:t>
            </a:r>
            <a:r>
              <a:rPr lang="nb-NO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700" dirty="0" err="1">
                <a:solidFill>
                  <a:schemeClr val="accent6">
                    <a:lumMod val="50000"/>
                  </a:schemeClr>
                </a:solidFill>
              </a:rPr>
              <a:t>activity</a:t>
            </a:r>
            <a:r>
              <a:rPr lang="nb-NO" sz="2700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nb-NO" sz="2700" dirty="0" err="1">
                <a:solidFill>
                  <a:schemeClr val="accent6">
                    <a:lumMod val="50000"/>
                  </a:schemeClr>
                </a:solidFill>
              </a:rPr>
              <a:t>short</a:t>
            </a:r>
            <a:r>
              <a:rPr lang="nb-NO" sz="2700" dirty="0">
                <a:solidFill>
                  <a:schemeClr val="accent6">
                    <a:lumMod val="50000"/>
                  </a:schemeClr>
                </a:solidFill>
              </a:rPr>
              <a:t> term </a:t>
            </a:r>
            <a:r>
              <a:rPr lang="nb-NO" sz="2700" dirty="0" err="1">
                <a:solidFill>
                  <a:schemeClr val="accent6">
                    <a:lumMod val="50000"/>
                  </a:schemeClr>
                </a:solidFill>
              </a:rPr>
              <a:t>impacts</a:t>
            </a:r>
            <a:r>
              <a:rPr lang="nb-NO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700" dirty="0" err="1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nb-NO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700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nb-NO" sz="2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700" dirty="0" err="1" smtClean="0">
                <a:solidFill>
                  <a:schemeClr val="accent6">
                    <a:lumMod val="50000"/>
                  </a:schemeClr>
                </a:solidFill>
              </a:rPr>
              <a:t>environment</a:t>
            </a:r>
            <a:endParaRPr lang="nb-NO" sz="27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altLang="nb-NO" sz="21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eaLnBrk="1">
              <a:buFont typeface="Wingdings" panose="05000000000000000000" pitchFamily="2" charset="2"/>
              <a:buChar char="Ø"/>
            </a:pPr>
            <a:r>
              <a:rPr lang="en-US" sz="2400" dirty="0" err="1"/>
              <a:t>Accute</a:t>
            </a:r>
            <a:r>
              <a:rPr lang="en-US" sz="2400" dirty="0"/>
              <a:t> pollution of air, soil, water and watercourses, plants  and wildlife </a:t>
            </a:r>
            <a:r>
              <a:rPr lang="en-US" sz="2400" dirty="0" smtClean="0"/>
              <a:t>by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High explosive weapons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Incendiary weapons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Antipersonnel mines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Biological and chemical weapons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Nuclear weapons</a:t>
            </a:r>
          </a:p>
          <a:p>
            <a:pPr marL="342900" indent="-342900" eaLnBrk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nb-NO" sz="2400" dirty="0" err="1" smtClean="0"/>
              <a:t>Emissions</a:t>
            </a:r>
            <a:r>
              <a:rPr lang="nb-NO" sz="2400" dirty="0" smtClean="0"/>
              <a:t> </a:t>
            </a:r>
            <a:r>
              <a:rPr lang="nb-NO" sz="2400" dirty="0" err="1"/>
              <a:t>of</a:t>
            </a:r>
            <a:r>
              <a:rPr lang="nb-NO" sz="2400" dirty="0"/>
              <a:t> greenhouse </a:t>
            </a:r>
            <a:r>
              <a:rPr lang="nb-NO" sz="2400" dirty="0" err="1" smtClean="0"/>
              <a:t>gases</a:t>
            </a:r>
            <a:endParaRPr lang="nb-NO" sz="2400" dirty="0" smtClean="0"/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Natural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resources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bg2">
                    <a:lumMod val="25000"/>
                  </a:schemeClr>
                </a:solidFill>
              </a:rPr>
              <a:t>extraction</a:t>
            </a:r>
            <a:endParaRPr lang="nb-NO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nb-NO" sz="2400" dirty="0"/>
          </a:p>
          <a:p>
            <a:pPr marL="342900" indent="-342900" eaLnBrk="1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nb-NO" sz="2400" dirty="0" smtClean="0"/>
          </a:p>
          <a:p>
            <a:pPr eaLnBrk="1"/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  <a:p>
            <a:endParaRPr lang="en-US" altLang="nb-NO" dirty="0"/>
          </a:p>
          <a:p>
            <a:endParaRPr lang="en-US" altLang="nb-NO" dirty="0"/>
          </a:p>
          <a:p>
            <a:endParaRPr lang="en-US" altLang="nb-NO" dirty="0"/>
          </a:p>
          <a:p>
            <a:endParaRPr lang="en-US" altLang="nb-NO" dirty="0"/>
          </a:p>
          <a:p>
            <a:endParaRPr lang="en-US" altLang="nb-NO" dirty="0"/>
          </a:p>
          <a:p>
            <a:endParaRPr lang="en-US" altLang="nb-NO" dirty="0"/>
          </a:p>
          <a:p>
            <a:r>
              <a:rPr lang="en-US" altLang="nb-NO" dirty="0">
                <a:solidFill>
                  <a:srgbClr val="002060"/>
                </a:solidFill>
              </a:rPr>
              <a:t/>
            </a:r>
            <a:br>
              <a:rPr lang="en-US" altLang="nb-NO" dirty="0">
                <a:solidFill>
                  <a:srgbClr val="002060"/>
                </a:solidFill>
              </a:rPr>
            </a:br>
            <a:endParaRPr lang="nb-NO" altLang="nb-NO" dirty="0">
              <a:solidFill>
                <a:srgbClr val="002060"/>
              </a:solidFill>
            </a:endParaRPr>
          </a:p>
        </p:txBody>
      </p:sp>
      <p:pic>
        <p:nvPicPr>
          <p:cNvPr id="8" name="Picture 4" descr="https://encrypted-tbn3.gstatic.com/images?q=tbn:ANd9GcQqX4a7WAGfyOVsgNgphd2T9lbx9h5GJtUyGBVkXYTCfGjNX7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55" y="4897924"/>
            <a:ext cx="1544894" cy="19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easefiremagazine.co.uk/wp-content/uploads/ten-years-since-the-iraq-war-ceasefire-anticapitalist-initiati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03" y="1988840"/>
            <a:ext cx="3289498" cy="24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217" y="-29304"/>
            <a:ext cx="9180512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turperler.com/images/1118/dovrefjell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" y="159460"/>
            <a:ext cx="5349823" cy="35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16" y="3936690"/>
            <a:ext cx="4176951" cy="275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" y="3941282"/>
            <a:ext cx="3878916" cy="275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19" y="629980"/>
            <a:ext cx="4491800" cy="301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9" y="3501008"/>
            <a:ext cx="4486604" cy="327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087" y="3819036"/>
            <a:ext cx="4461089" cy="2952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21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NORWAY, Dovrefjell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68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07504" y="1124744"/>
            <a:ext cx="9036495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nb-NO" sz="240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nb-NO" sz="2100" dirty="0" smtClean="0"/>
              <a:t>Toxic remnants of war, weapons testing, and peace </a:t>
            </a:r>
            <a:r>
              <a:rPr lang="en-US" altLang="nb-NO" sz="2100" dirty="0"/>
              <a:t>time military activity </a:t>
            </a:r>
            <a:endParaRPr lang="en-US" altLang="nb-NO" sz="21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nb-NO" dirty="0" smtClean="0"/>
              <a:t> </a:t>
            </a:r>
            <a:r>
              <a:rPr lang="nb-NO" altLang="nb-NO" sz="2100" dirty="0"/>
              <a:t>Land </a:t>
            </a:r>
            <a:r>
              <a:rPr lang="nb-NO" altLang="nb-NO" sz="2100" dirty="0" err="1"/>
              <a:t>degradation</a:t>
            </a:r>
            <a:endParaRPr lang="nb-NO" altLang="nb-NO" sz="2100" dirty="0"/>
          </a:p>
          <a:p>
            <a:pPr eaLnBrk="1" hangingPunct="1">
              <a:lnSpc>
                <a:spcPct val="150000"/>
              </a:lnSpc>
            </a:pPr>
            <a:r>
              <a:rPr lang="nb-NO" altLang="nb-NO" dirty="0" smtClean="0"/>
              <a:t>	</a:t>
            </a:r>
            <a:r>
              <a:rPr lang="nb-NO" altLang="nb-NO" b="1" dirty="0" smtClean="0">
                <a:solidFill>
                  <a:srgbClr val="C00000"/>
                </a:solidFill>
              </a:rPr>
              <a:t>=&gt;</a:t>
            </a:r>
            <a:r>
              <a:rPr lang="nb-NO" altLang="nb-NO" dirty="0"/>
              <a:t> </a:t>
            </a:r>
            <a:r>
              <a:rPr lang="nb-NO" altLang="nb-NO" dirty="0" smtClean="0"/>
              <a:t>Water and land </a:t>
            </a:r>
            <a:r>
              <a:rPr lang="nb-NO" altLang="nb-NO" dirty="0" err="1" smtClean="0"/>
              <a:t>resouses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are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contaminated</a:t>
            </a:r>
            <a:r>
              <a:rPr lang="nb-NO" altLang="nb-NO" dirty="0" smtClean="0"/>
              <a:t> and </a:t>
            </a:r>
            <a:r>
              <a:rPr lang="nb-NO" altLang="nb-NO" dirty="0" err="1" smtClean="0"/>
              <a:t>degraded</a:t>
            </a:r>
            <a:endParaRPr lang="nb-NO" altLang="nb-NO" dirty="0" smtClean="0"/>
          </a:p>
          <a:p>
            <a:pPr eaLnBrk="1" hangingPunct="1">
              <a:lnSpc>
                <a:spcPct val="150000"/>
              </a:lnSpc>
            </a:pPr>
            <a:r>
              <a:rPr lang="nb-NO" altLang="nb-NO" dirty="0"/>
              <a:t>	</a:t>
            </a:r>
            <a:r>
              <a:rPr lang="nb-NO" altLang="nb-NO" b="1" dirty="0" smtClean="0">
                <a:solidFill>
                  <a:srgbClr val="C00000"/>
                </a:solidFill>
              </a:rPr>
              <a:t>=&gt;</a:t>
            </a:r>
            <a:r>
              <a:rPr lang="nb-NO" altLang="nb-NO" dirty="0"/>
              <a:t> </a:t>
            </a:r>
            <a:r>
              <a:rPr lang="nb-NO" altLang="nb-NO" dirty="0" err="1" smtClean="0"/>
              <a:t>Deforestation</a:t>
            </a:r>
            <a:r>
              <a:rPr lang="nb-NO" altLang="nb-NO" dirty="0" smtClean="0"/>
              <a:t>, </a:t>
            </a:r>
            <a:r>
              <a:rPr lang="nb-NO" altLang="nb-NO" dirty="0" err="1" smtClean="0"/>
              <a:t>erosion</a:t>
            </a:r>
            <a:r>
              <a:rPr lang="nb-NO" altLang="nb-NO" dirty="0" smtClean="0"/>
              <a:t> and </a:t>
            </a:r>
            <a:r>
              <a:rPr lang="nb-NO" altLang="nb-NO" dirty="0" err="1" smtClean="0"/>
              <a:t>desertification</a:t>
            </a:r>
            <a:endParaRPr lang="nb-NO" altLang="nb-NO" dirty="0" smtClean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altLang="nb-NO" sz="2100" dirty="0"/>
              <a:t>Loss </a:t>
            </a:r>
            <a:r>
              <a:rPr lang="nb-NO" altLang="nb-NO" sz="2100" dirty="0" err="1"/>
              <a:t>of</a:t>
            </a:r>
            <a:r>
              <a:rPr lang="nb-NO" altLang="nb-NO" sz="2100" dirty="0"/>
              <a:t> </a:t>
            </a:r>
            <a:r>
              <a:rPr lang="nb-NO" altLang="nb-NO" sz="2100" dirty="0" err="1"/>
              <a:t>biodiversity</a:t>
            </a:r>
            <a:endParaRPr lang="nb-NO" altLang="nb-NO" sz="2100" dirty="0"/>
          </a:p>
          <a:p>
            <a:pPr eaLnBrk="1" hangingPunct="1"/>
            <a:endParaRPr lang="nb-NO" altLang="nb-NO" dirty="0"/>
          </a:p>
        </p:txBody>
      </p:sp>
      <p:pic>
        <p:nvPicPr>
          <p:cNvPr id="5" name="Picture 4" descr="File:Mine Field in Southern Chile (326084500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68" y="3415352"/>
            <a:ext cx="4014131" cy="30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1519" y="459029"/>
            <a:ext cx="890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36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Military</a:t>
            </a: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nb-NO" sz="36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activity</a:t>
            </a: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and long term </a:t>
            </a:r>
            <a:r>
              <a:rPr lang="nb-NO" sz="36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environmental</a:t>
            </a: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nb-NO" sz="36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impacts</a:t>
            </a: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365104"/>
            <a:ext cx="4950357" cy="20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nb-NO" smtClean="0">
              <a:latin typeface="Calibri" pitchFamily="34" charset="0"/>
            </a:endParaRPr>
          </a:p>
        </p:txBody>
      </p:sp>
      <p:pic>
        <p:nvPicPr>
          <p:cNvPr id="9219" name="Picture 2" descr="degraded 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-128025"/>
            <a:ext cx="9144000" cy="72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6956" y="2692572"/>
            <a:ext cx="842530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Refugees due to war: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Erosion due to deforestation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 Loss of infrastructures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 loss of biodiversity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 Loss of local </a:t>
            </a:r>
            <a:r>
              <a:rPr lang="en-US" sz="2400" dirty="0" err="1" smtClean="0">
                <a:solidFill>
                  <a:schemeClr val="bg1"/>
                </a:solidFill>
              </a:rPr>
              <a:t>ecolocial</a:t>
            </a:r>
            <a:r>
              <a:rPr lang="en-US" sz="2400" dirty="0" smtClean="0">
                <a:solidFill>
                  <a:schemeClr val="bg1"/>
                </a:solidFill>
              </a:rPr>
              <a:t> knowledge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endParaRPr lang="nb-NO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83568" y="260350"/>
            <a:ext cx="83529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Cont. </a:t>
            </a:r>
            <a:r>
              <a:rPr lang="nb-NO" sz="36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long</a:t>
            </a:r>
            <a:r>
              <a:rPr lang="nb-NO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term </a:t>
            </a:r>
            <a:r>
              <a:rPr lang="nb-NO" sz="36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environmental</a:t>
            </a: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36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impacts</a:t>
            </a: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2" descr="9CF46CBE7FFD4223B075AC76C5D38C67@homevnanvgtl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47" y="3861048"/>
            <a:ext cx="3731241" cy="24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-secure.guim.co.uk/sys-images/Guardian/Pix/pictures/2014/1/22/1390406658343/Ukrainian-anti-government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8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kraine-industrial-hazards-graphic-TRWP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9633"/>
            <a:ext cx="667159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7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 txBox="1">
            <a:spLocks noGrp="1"/>
          </p:cNvSpPr>
          <p:nvPr>
            <p:ph idx="1"/>
          </p:nvPr>
        </p:nvSpPr>
        <p:spPr>
          <a:xfrm>
            <a:off x="179512" y="4005064"/>
            <a:ext cx="8662712" cy="3024336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endParaRPr lang="nb-NO" sz="2000" dirty="0" smtClean="0">
              <a:latin typeface="Calibri" pitchFamily="34" charset="0"/>
            </a:endParaRPr>
          </a:p>
          <a:p>
            <a:pPr marL="0" indent="0" eaLnBrk="1">
              <a:buNone/>
            </a:pPr>
            <a:r>
              <a:rPr lang="nb-NO" sz="2400" b="1" dirty="0" smtClean="0">
                <a:solidFill>
                  <a:schemeClr val="bg2">
                    <a:lumMod val="25000"/>
                  </a:schemeClr>
                </a:solidFill>
              </a:rPr>
              <a:t>Drivers: </a:t>
            </a:r>
            <a:r>
              <a:rPr lang="nb-NO" sz="2000" b="1" dirty="0" err="1" smtClean="0">
                <a:solidFill>
                  <a:schemeClr val="bg2">
                    <a:lumMod val="25000"/>
                  </a:schemeClr>
                </a:solidFill>
              </a:rPr>
              <a:t>Technolgy</a:t>
            </a:r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nb-NO" sz="2000" b="1" dirty="0" err="1" smtClean="0">
                <a:solidFill>
                  <a:schemeClr val="bg2">
                    <a:lumMod val="25000"/>
                  </a:schemeClr>
                </a:solidFill>
              </a:rPr>
              <a:t>economy</a:t>
            </a:r>
            <a:endParaRPr lang="nb-NO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/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Enormous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field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 business </a:t>
            </a:r>
            <a:endParaRPr lang="nb-NO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nb-NO" sz="2000" dirty="0" err="1"/>
              <a:t>R</a:t>
            </a:r>
            <a:r>
              <a:rPr lang="nb-NO" sz="2000" dirty="0" err="1" smtClean="0"/>
              <a:t>epurchase</a:t>
            </a:r>
            <a:r>
              <a:rPr lang="nb-NO" sz="2000" dirty="0" smtClean="0"/>
              <a:t> </a:t>
            </a:r>
            <a:r>
              <a:rPr lang="nb-NO" sz="2000" dirty="0" err="1" smtClean="0"/>
              <a:t>agreements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for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military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equipment as part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of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world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trade</a:t>
            </a:r>
          </a:p>
          <a:p>
            <a:pPr eaLnBrk="1"/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Many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developing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countries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invest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in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weapons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at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expense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of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development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human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needs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and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environmental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protection</a:t>
            </a:r>
            <a:endParaRPr lang="nb-NO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eaLnBrk="1"/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Military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research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can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afford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to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recruit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</a:t>
            </a: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best </a:t>
            </a:r>
            <a:r>
              <a:rPr lang="nb-NO" sz="20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brains</a:t>
            </a:r>
            <a:endParaRPr lang="nb-NO" sz="20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3976794" cy="31491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448" y="404664"/>
            <a:ext cx="8854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Militarism</a:t>
            </a:r>
            <a:r>
              <a:rPr lang="nb-NO" sz="28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at </a:t>
            </a:r>
            <a:r>
              <a:rPr lang="nb-NO" sz="28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the</a:t>
            </a:r>
            <a:r>
              <a:rPr lang="nb-NO" sz="28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nb-NO" sz="28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expense</a:t>
            </a:r>
            <a:r>
              <a:rPr lang="nb-NO" sz="28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nb-NO" sz="28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of</a:t>
            </a:r>
            <a:r>
              <a:rPr lang="nb-NO" sz="28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human and </a:t>
            </a:r>
            <a:r>
              <a:rPr lang="nb-NO" sz="28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environmental</a:t>
            </a:r>
            <a:r>
              <a:rPr lang="nb-NO" sz="28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nb-NO" sz="28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needs</a:t>
            </a:r>
            <a:r>
              <a:rPr lang="nb-NO" sz="28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nb-NO" sz="28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</a:br>
            <a:endParaRPr lang="nb-NO" sz="28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3107</TotalTime>
  <Words>339</Words>
  <Application>Microsoft Office PowerPoint</Application>
  <PresentationFormat>On-screen Show (4:3)</PresentationFormat>
  <Paragraphs>85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Some aspects of militarism’s impact on the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«You cannot simultaneously prevent and prepare for war». Albert Einstein </vt:lpstr>
      <vt:lpstr>What can  be done?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Tingstad, Margrethe</dc:creator>
  <cp:lastModifiedBy>Keely Khoury</cp:lastModifiedBy>
  <cp:revision>314</cp:revision>
  <dcterms:created xsi:type="dcterms:W3CDTF">2014-04-09T16:20:24Z</dcterms:created>
  <dcterms:modified xsi:type="dcterms:W3CDTF">2015-11-17T14:28:45Z</dcterms:modified>
</cp:coreProperties>
</file>