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60" r:id="rId3"/>
    <p:sldId id="289" r:id="rId4"/>
    <p:sldId id="295" r:id="rId5"/>
    <p:sldId id="286" r:id="rId6"/>
    <p:sldId id="296" r:id="rId7"/>
    <p:sldId id="282" r:id="rId8"/>
    <p:sldId id="303" r:id="rId9"/>
    <p:sldId id="301" r:id="rId10"/>
    <p:sldId id="264" r:id="rId11"/>
    <p:sldId id="265" r:id="rId12"/>
    <p:sldId id="276" r:id="rId13"/>
    <p:sldId id="288" r:id="rId14"/>
    <p:sldId id="290" r:id="rId15"/>
    <p:sldId id="294" r:id="rId16"/>
    <p:sldId id="302" r:id="rId17"/>
    <p:sldId id="297" r:id="rId18"/>
    <p:sldId id="300" r:id="rId19"/>
    <p:sldId id="262" r:id="rId20"/>
    <p:sldId id="263" r:id="rId21"/>
    <p:sldId id="283"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E3B"/>
    <a:srgbClr val="D4844A"/>
    <a:srgbClr val="FF9D3F"/>
    <a:srgbClr val="ECEE78"/>
    <a:srgbClr val="7DFFFE"/>
    <a:srgbClr val="92CD96"/>
    <a:srgbClr val="6EFF64"/>
    <a:srgbClr val="EAEE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764" autoAdjust="0"/>
  </p:normalViewPr>
  <p:slideViewPr>
    <p:cSldViewPr snapToGrid="0" snapToObjects="1">
      <p:cViewPr>
        <p:scale>
          <a:sx n="80" d="100"/>
          <a:sy n="80" d="100"/>
        </p:scale>
        <p:origin x="-62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0FDDCC-0BED-4645-83EF-4A062700E79A}" type="datetime1">
              <a:rPr lang="en-GB" smtClean="0"/>
              <a:t>17/11/2015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April Humble</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FEF844-1709-C44B-9A48-486A652487C7}" type="slidenum">
              <a:rPr lang="en-US" smtClean="0"/>
              <a:t>‹#›</a:t>
            </a:fld>
            <a:endParaRPr lang="en-US"/>
          </a:p>
        </p:txBody>
      </p:sp>
    </p:spTree>
    <p:extLst>
      <p:ext uri="{BB962C8B-B14F-4D97-AF65-F5344CB8AC3E}">
        <p14:creationId xmlns:p14="http://schemas.microsoft.com/office/powerpoint/2010/main" val="81356954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7B766-8364-7D4F-AC75-211452F33E4D}" type="datetime1">
              <a:rPr lang="en-GB" smtClean="0"/>
              <a:t>17/11/2015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April Humble</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BF046-FFA9-C04F-A021-8124833CFAE3}" type="slidenum">
              <a:rPr lang="en-US" smtClean="0"/>
              <a:t>‹#›</a:t>
            </a:fld>
            <a:endParaRPr lang="en-US"/>
          </a:p>
        </p:txBody>
      </p:sp>
    </p:spTree>
    <p:extLst>
      <p:ext uri="{BB962C8B-B14F-4D97-AF65-F5344CB8AC3E}">
        <p14:creationId xmlns:p14="http://schemas.microsoft.com/office/powerpoint/2010/main" val="3042955984"/>
      </p:ext>
    </p:extLst>
  </p:cSld>
  <p:clrMap bg1="lt1" tx1="dk1" bg2="lt2" tx2="dk2" accent1="accent1" accent2="accent2" accent3="accent3" accent4="accent4" accent5="accent5" accent6="accent6" hlink="hlink" folHlink="folHlink"/>
  <p:hf sldNum="0"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a:t>
            </a:r>
            <a:r>
              <a:rPr lang="en-US" dirty="0" smtClean="0"/>
              <a:t> going to speak a little of the scale</a:t>
            </a:r>
            <a:r>
              <a:rPr lang="en-US" baseline="0" dirty="0" smtClean="0"/>
              <a:t> of the growth of border </a:t>
            </a:r>
            <a:r>
              <a:rPr lang="en-US" baseline="0" dirty="0" err="1" smtClean="0"/>
              <a:t>securitisation</a:t>
            </a:r>
            <a:r>
              <a:rPr lang="en-US" baseline="0" dirty="0" smtClean="0"/>
              <a:t> globally, look at which regions this growth is taking place, and … (do I want to lay it all out so??) or do I want more of a ted talky style drama!!!??</a:t>
            </a:r>
            <a:endParaRPr lang="en-US" dirty="0"/>
          </a:p>
        </p:txBody>
      </p:sp>
      <p:sp>
        <p:nvSpPr>
          <p:cNvPr id="5" name="Footer Placeholder 4"/>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427234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here what </a:t>
            </a:r>
            <a:r>
              <a:rPr lang="en-US" dirty="0" err="1" smtClean="0"/>
              <a:t>Im</a:t>
            </a:r>
            <a:r>
              <a:rPr lang="en-US" dirty="0" smtClean="0"/>
              <a:t> going to talk</a:t>
            </a:r>
            <a:r>
              <a:rPr lang="en-US" baseline="0" dirty="0" smtClean="0"/>
              <a:t> </a:t>
            </a:r>
            <a:r>
              <a:rPr lang="en-US" baseline="0" dirty="0" err="1" smtClean="0"/>
              <a:t>abtou</a:t>
            </a:r>
            <a:endParaRPr lang="en-US" dirty="0" smtClean="0"/>
          </a:p>
          <a:p>
            <a:r>
              <a:rPr lang="en-US" dirty="0" smtClean="0"/>
              <a:t>This</a:t>
            </a:r>
            <a:r>
              <a:rPr lang="en-US" baseline="0" dirty="0" smtClean="0"/>
              <a:t> is the </a:t>
            </a:r>
            <a:r>
              <a:rPr lang="en-US" baseline="0" dirty="0" err="1" smtClean="0"/>
              <a:t>bangladeshi-india</a:t>
            </a:r>
            <a:r>
              <a:rPr lang="en-US" baseline="0" dirty="0" smtClean="0"/>
              <a:t> border by the way, </a:t>
            </a:r>
            <a:r>
              <a:rPr lang="en-US" baseline="0" dirty="0" err="1" smtClean="0"/>
              <a:t>incidently</a:t>
            </a:r>
            <a:r>
              <a:rPr lang="en-US" baseline="0" dirty="0" smtClean="0"/>
              <a:t> one of the worlds most vulnerable nations to CC</a:t>
            </a:r>
            <a:endParaRPr lang="en-US" dirty="0"/>
          </a:p>
        </p:txBody>
      </p:sp>
      <p:sp>
        <p:nvSpPr>
          <p:cNvPr id="4" name="Footer Placeholder 3"/>
          <p:cNvSpPr>
            <a:spLocks noGrp="1"/>
          </p:cNvSpPr>
          <p:nvPr>
            <p:ph type="ftr" sz="quarter" idx="10"/>
          </p:nvPr>
        </p:nvSpPr>
        <p:spPr/>
        <p:txBody>
          <a:bodyPr/>
          <a:lstStyle/>
          <a:p>
            <a:r>
              <a:rPr lang="en-US" smtClean="0"/>
              <a:t>April Humble</a:t>
            </a:r>
            <a:endParaRPr lang="en-US"/>
          </a:p>
        </p:txBody>
      </p:sp>
    </p:spTree>
    <p:extLst>
      <p:ext uri="{BB962C8B-B14F-4D97-AF65-F5344CB8AC3E}">
        <p14:creationId xmlns:p14="http://schemas.microsoft.com/office/powerpoint/2010/main" val="70915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wont talk much</a:t>
            </a:r>
            <a:r>
              <a:rPr lang="en-US" baseline="0" dirty="0" smtClean="0"/>
              <a:t> about </a:t>
            </a:r>
            <a:r>
              <a:rPr lang="en-US" baseline="0" dirty="0" err="1" smtClean="0"/>
              <a:t>lcimat</a:t>
            </a:r>
            <a:r>
              <a:rPr lang="en-US" baseline="0" dirty="0" smtClean="0"/>
              <a:t> change and </a:t>
            </a:r>
            <a:r>
              <a:rPr lang="en-US" baseline="0" dirty="0" err="1" smtClean="0"/>
              <a:t>conflcit</a:t>
            </a:r>
            <a:r>
              <a:rPr lang="en-US" baseline="0" dirty="0" smtClean="0"/>
              <a:t>, as my </a:t>
            </a:r>
            <a:r>
              <a:rPr lang="en-US" baseline="0" dirty="0" err="1" smtClean="0"/>
              <a:t>specialisation</a:t>
            </a:r>
            <a:r>
              <a:rPr lang="en-US" baseline="0" dirty="0" smtClean="0"/>
              <a:t> is borders, but just to give a basic understanding to those who </a:t>
            </a:r>
            <a:r>
              <a:rPr lang="en-US" baseline="0" dirty="0" err="1" smtClean="0"/>
              <a:t>arent</a:t>
            </a:r>
            <a:r>
              <a:rPr lang="en-US" baseline="0" dirty="0" smtClean="0"/>
              <a:t> familiar with the idea</a:t>
            </a:r>
            <a:endParaRPr lang="en-US" dirty="0"/>
          </a:p>
        </p:txBody>
      </p:sp>
      <p:sp>
        <p:nvSpPr>
          <p:cNvPr id="4" name="Footer Placeholder 3"/>
          <p:cNvSpPr>
            <a:spLocks noGrp="1"/>
          </p:cNvSpPr>
          <p:nvPr>
            <p:ph type="ftr" sz="quarter" idx="10"/>
          </p:nvPr>
        </p:nvSpPr>
        <p:spPr/>
        <p:txBody>
          <a:bodyPr/>
          <a:lstStyle/>
          <a:p>
            <a:r>
              <a:rPr lang="en-US" smtClean="0"/>
              <a:t>April Humble</a:t>
            </a:r>
            <a:endParaRPr lang="en-US"/>
          </a:p>
        </p:txBody>
      </p:sp>
    </p:spTree>
    <p:extLst>
      <p:ext uri="{BB962C8B-B14F-4D97-AF65-F5344CB8AC3E}">
        <p14:creationId xmlns:p14="http://schemas.microsoft.com/office/powerpoint/2010/main" val="109258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April Humble</a:t>
            </a:r>
            <a:endParaRPr lang="en-US"/>
          </a:p>
        </p:txBody>
      </p:sp>
    </p:spTree>
    <p:extLst>
      <p:ext uri="{BB962C8B-B14F-4D97-AF65-F5344CB8AC3E}">
        <p14:creationId xmlns:p14="http://schemas.microsoft.com/office/powerpoint/2010/main" val="371505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31DA6C0C-BDC0-3041-BC11-398ACFEA1B4B}" type="datetime1">
              <a:rPr lang="en-GB" smtClean="0"/>
              <a:t>17/11/2015</a:t>
            </a:fld>
            <a:endParaRPr lang="en-US"/>
          </a:p>
        </p:txBody>
      </p:sp>
      <p:sp>
        <p:nvSpPr>
          <p:cNvPr id="5" name="Footer Placeholder 4"/>
          <p:cNvSpPr>
            <a:spLocks noGrp="1"/>
          </p:cNvSpPr>
          <p:nvPr>
            <p:ph type="ftr" sz="quarter" idx="11"/>
          </p:nvPr>
        </p:nvSpPr>
        <p:spPr/>
        <p:txBody>
          <a:bodyPr/>
          <a:lstStyle/>
          <a:p>
            <a:r>
              <a:rPr lang="en-US" smtClean="0"/>
              <a:t>April Humble</a:t>
            </a:r>
            <a:endParaRPr lang="en-US"/>
          </a:p>
        </p:txBody>
      </p:sp>
      <p:sp>
        <p:nvSpPr>
          <p:cNvPr id="6" name="Slide Number Placeholder 5"/>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189624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ED68739-D01B-7044-9BBE-967CAFC4E9D7}" type="datetime1">
              <a:rPr lang="en-GB" smtClean="0"/>
              <a:t>17/11/2015</a:t>
            </a:fld>
            <a:endParaRPr lang="en-US"/>
          </a:p>
        </p:txBody>
      </p:sp>
      <p:sp>
        <p:nvSpPr>
          <p:cNvPr id="5" name="Footer Placeholder 4"/>
          <p:cNvSpPr>
            <a:spLocks noGrp="1"/>
          </p:cNvSpPr>
          <p:nvPr>
            <p:ph type="ftr" sz="quarter" idx="11"/>
          </p:nvPr>
        </p:nvSpPr>
        <p:spPr/>
        <p:txBody>
          <a:bodyPr/>
          <a:lstStyle/>
          <a:p>
            <a:r>
              <a:rPr lang="en-US" smtClean="0"/>
              <a:t>April Humble</a:t>
            </a:r>
            <a:endParaRPr lang="en-US"/>
          </a:p>
        </p:txBody>
      </p:sp>
      <p:sp>
        <p:nvSpPr>
          <p:cNvPr id="6" name="Slide Number Placeholder 5"/>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125470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6C2662C9-8B90-D54B-8A62-3A24C2D9761C}" type="datetime1">
              <a:rPr lang="en-GB" smtClean="0"/>
              <a:t>17/11/2015</a:t>
            </a:fld>
            <a:endParaRPr lang="en-US"/>
          </a:p>
        </p:txBody>
      </p:sp>
      <p:sp>
        <p:nvSpPr>
          <p:cNvPr id="5" name="Footer Placeholder 4"/>
          <p:cNvSpPr>
            <a:spLocks noGrp="1"/>
          </p:cNvSpPr>
          <p:nvPr>
            <p:ph type="ftr" sz="quarter" idx="11"/>
          </p:nvPr>
        </p:nvSpPr>
        <p:spPr/>
        <p:txBody>
          <a:bodyPr/>
          <a:lstStyle/>
          <a:p>
            <a:r>
              <a:rPr lang="en-US" smtClean="0"/>
              <a:t>April Humble</a:t>
            </a:r>
            <a:endParaRPr lang="en-US"/>
          </a:p>
        </p:txBody>
      </p:sp>
      <p:sp>
        <p:nvSpPr>
          <p:cNvPr id="6" name="Slide Number Placeholder 5"/>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95977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65969C1-2899-5642-AB13-536EFC0F2785}" type="datetime1">
              <a:rPr lang="en-GB" smtClean="0"/>
              <a:t>17/11/2015</a:t>
            </a:fld>
            <a:endParaRPr lang="en-US"/>
          </a:p>
        </p:txBody>
      </p:sp>
      <p:sp>
        <p:nvSpPr>
          <p:cNvPr id="5" name="Footer Placeholder 4"/>
          <p:cNvSpPr>
            <a:spLocks noGrp="1"/>
          </p:cNvSpPr>
          <p:nvPr>
            <p:ph type="ftr" sz="quarter" idx="11"/>
          </p:nvPr>
        </p:nvSpPr>
        <p:spPr/>
        <p:txBody>
          <a:bodyPr/>
          <a:lstStyle/>
          <a:p>
            <a:r>
              <a:rPr lang="en-US" smtClean="0"/>
              <a:t>April Humble</a:t>
            </a:r>
            <a:endParaRPr lang="en-US"/>
          </a:p>
        </p:txBody>
      </p:sp>
      <p:sp>
        <p:nvSpPr>
          <p:cNvPr id="6" name="Slide Number Placeholder 5"/>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148573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5759987-5DC3-7B43-9921-0FE60AAE540B}" type="datetime1">
              <a:rPr lang="en-GB" smtClean="0"/>
              <a:t>17/11/2015</a:t>
            </a:fld>
            <a:endParaRPr lang="en-US"/>
          </a:p>
        </p:txBody>
      </p:sp>
      <p:sp>
        <p:nvSpPr>
          <p:cNvPr id="5" name="Footer Placeholder 4"/>
          <p:cNvSpPr>
            <a:spLocks noGrp="1"/>
          </p:cNvSpPr>
          <p:nvPr>
            <p:ph type="ftr" sz="quarter" idx="11"/>
          </p:nvPr>
        </p:nvSpPr>
        <p:spPr/>
        <p:txBody>
          <a:bodyPr/>
          <a:lstStyle/>
          <a:p>
            <a:r>
              <a:rPr lang="en-US" smtClean="0"/>
              <a:t>April Humble</a:t>
            </a:r>
            <a:endParaRPr lang="en-US"/>
          </a:p>
        </p:txBody>
      </p:sp>
      <p:sp>
        <p:nvSpPr>
          <p:cNvPr id="6" name="Slide Number Placeholder 5"/>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26389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7B01E9D1-E0B8-6440-8EA6-7F84B7968BD4}" type="datetime1">
              <a:rPr lang="en-GB" smtClean="0"/>
              <a:t>17/11/2015</a:t>
            </a:fld>
            <a:endParaRPr lang="en-US"/>
          </a:p>
        </p:txBody>
      </p:sp>
      <p:sp>
        <p:nvSpPr>
          <p:cNvPr id="6" name="Footer Placeholder 5"/>
          <p:cNvSpPr>
            <a:spLocks noGrp="1"/>
          </p:cNvSpPr>
          <p:nvPr>
            <p:ph type="ftr" sz="quarter" idx="11"/>
          </p:nvPr>
        </p:nvSpPr>
        <p:spPr/>
        <p:txBody>
          <a:bodyPr/>
          <a:lstStyle/>
          <a:p>
            <a:r>
              <a:rPr lang="en-US" smtClean="0"/>
              <a:t>April Humble</a:t>
            </a:r>
            <a:endParaRPr lang="en-US"/>
          </a:p>
        </p:txBody>
      </p:sp>
      <p:sp>
        <p:nvSpPr>
          <p:cNvPr id="7" name="Slide Number Placeholder 6"/>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339521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93C39C7C-687A-9847-8416-E84EEEF7167F}" type="datetime1">
              <a:rPr lang="en-GB" smtClean="0"/>
              <a:t>17/11/2015</a:t>
            </a:fld>
            <a:endParaRPr lang="en-US"/>
          </a:p>
        </p:txBody>
      </p:sp>
      <p:sp>
        <p:nvSpPr>
          <p:cNvPr id="8" name="Footer Placeholder 7"/>
          <p:cNvSpPr>
            <a:spLocks noGrp="1"/>
          </p:cNvSpPr>
          <p:nvPr>
            <p:ph type="ftr" sz="quarter" idx="11"/>
          </p:nvPr>
        </p:nvSpPr>
        <p:spPr/>
        <p:txBody>
          <a:bodyPr/>
          <a:lstStyle/>
          <a:p>
            <a:r>
              <a:rPr lang="en-US" smtClean="0"/>
              <a:t>April Humble</a:t>
            </a:r>
            <a:endParaRPr lang="en-US"/>
          </a:p>
        </p:txBody>
      </p:sp>
      <p:sp>
        <p:nvSpPr>
          <p:cNvPr id="9" name="Slide Number Placeholder 8"/>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70743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053E4686-A693-B24D-9EC9-F8043CAFAE78}" type="datetime1">
              <a:rPr lang="en-GB" smtClean="0"/>
              <a:t>17/11/2015</a:t>
            </a:fld>
            <a:endParaRPr lang="en-US"/>
          </a:p>
        </p:txBody>
      </p:sp>
      <p:sp>
        <p:nvSpPr>
          <p:cNvPr id="4" name="Footer Placeholder 3"/>
          <p:cNvSpPr>
            <a:spLocks noGrp="1"/>
          </p:cNvSpPr>
          <p:nvPr>
            <p:ph type="ftr" sz="quarter" idx="11"/>
          </p:nvPr>
        </p:nvSpPr>
        <p:spPr/>
        <p:txBody>
          <a:bodyPr/>
          <a:lstStyle/>
          <a:p>
            <a:r>
              <a:rPr lang="en-US" smtClean="0"/>
              <a:t>April Humble</a:t>
            </a:r>
            <a:endParaRPr lang="en-US"/>
          </a:p>
        </p:txBody>
      </p:sp>
      <p:sp>
        <p:nvSpPr>
          <p:cNvPr id="5" name="Slide Number Placeholder 4"/>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8707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409D8-2B0D-D746-A1F4-672BAE8A7644}" type="datetime1">
              <a:rPr lang="en-GB" smtClean="0"/>
              <a:t>17/11/2015</a:t>
            </a:fld>
            <a:endParaRPr lang="en-US"/>
          </a:p>
        </p:txBody>
      </p:sp>
      <p:sp>
        <p:nvSpPr>
          <p:cNvPr id="3" name="Footer Placeholder 2"/>
          <p:cNvSpPr>
            <a:spLocks noGrp="1"/>
          </p:cNvSpPr>
          <p:nvPr>
            <p:ph type="ftr" sz="quarter" idx="11"/>
          </p:nvPr>
        </p:nvSpPr>
        <p:spPr/>
        <p:txBody>
          <a:bodyPr/>
          <a:lstStyle/>
          <a:p>
            <a:r>
              <a:rPr lang="en-US" smtClean="0"/>
              <a:t>April Humble</a:t>
            </a:r>
            <a:endParaRPr lang="en-US"/>
          </a:p>
        </p:txBody>
      </p:sp>
      <p:sp>
        <p:nvSpPr>
          <p:cNvPr id="4" name="Slide Number Placeholder 3"/>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400652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146328C-8CDA-A540-B474-B21CDD6ADC5B}" type="datetime1">
              <a:rPr lang="en-GB" smtClean="0"/>
              <a:t>17/11/2015</a:t>
            </a:fld>
            <a:endParaRPr lang="en-US"/>
          </a:p>
        </p:txBody>
      </p:sp>
      <p:sp>
        <p:nvSpPr>
          <p:cNvPr id="6" name="Footer Placeholder 5"/>
          <p:cNvSpPr>
            <a:spLocks noGrp="1"/>
          </p:cNvSpPr>
          <p:nvPr>
            <p:ph type="ftr" sz="quarter" idx="11"/>
          </p:nvPr>
        </p:nvSpPr>
        <p:spPr/>
        <p:txBody>
          <a:bodyPr/>
          <a:lstStyle/>
          <a:p>
            <a:r>
              <a:rPr lang="en-US" smtClean="0"/>
              <a:t>April Humble</a:t>
            </a:r>
            <a:endParaRPr lang="en-US"/>
          </a:p>
        </p:txBody>
      </p:sp>
      <p:sp>
        <p:nvSpPr>
          <p:cNvPr id="7" name="Slide Number Placeholder 6"/>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321799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5F6698A9-3AA8-D64C-9667-9012A57EC176}" type="datetime1">
              <a:rPr lang="en-GB" smtClean="0"/>
              <a:t>17/11/2015</a:t>
            </a:fld>
            <a:endParaRPr lang="en-US"/>
          </a:p>
        </p:txBody>
      </p:sp>
      <p:sp>
        <p:nvSpPr>
          <p:cNvPr id="6" name="Footer Placeholder 5"/>
          <p:cNvSpPr>
            <a:spLocks noGrp="1"/>
          </p:cNvSpPr>
          <p:nvPr>
            <p:ph type="ftr" sz="quarter" idx="11"/>
          </p:nvPr>
        </p:nvSpPr>
        <p:spPr/>
        <p:txBody>
          <a:bodyPr/>
          <a:lstStyle/>
          <a:p>
            <a:r>
              <a:rPr lang="en-US" smtClean="0"/>
              <a:t>April Humble</a:t>
            </a:r>
            <a:endParaRPr lang="en-US"/>
          </a:p>
        </p:txBody>
      </p:sp>
      <p:sp>
        <p:nvSpPr>
          <p:cNvPr id="7" name="Slide Number Placeholder 6"/>
          <p:cNvSpPr>
            <a:spLocks noGrp="1"/>
          </p:cNvSpPr>
          <p:nvPr>
            <p:ph type="sldNum" sz="quarter" idx="12"/>
          </p:nvPr>
        </p:nvSpPr>
        <p:spPr/>
        <p:txBody>
          <a:bodyPr/>
          <a:lstStyle/>
          <a:p>
            <a:fld id="{7EF4A7BF-F547-BA41-91AE-6D89740105AD}" type="slidenum">
              <a:rPr lang="en-US" smtClean="0"/>
              <a:t>‹#›</a:t>
            </a:fld>
            <a:endParaRPr lang="en-US"/>
          </a:p>
        </p:txBody>
      </p:sp>
    </p:spTree>
    <p:extLst>
      <p:ext uri="{BB962C8B-B14F-4D97-AF65-F5344CB8AC3E}">
        <p14:creationId xmlns:p14="http://schemas.microsoft.com/office/powerpoint/2010/main" val="155677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A44D5-80C1-3446-846E-9C9946B0A018}" type="datetime1">
              <a:rPr lang="en-GB" smtClean="0"/>
              <a:t>17/11/2015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April Humble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4A7BF-F547-BA41-91AE-6D89740105AD}" type="slidenum">
              <a:rPr lang="en-US" smtClean="0"/>
              <a:t>‹#›</a:t>
            </a:fld>
            <a:endParaRPr lang="en-US"/>
          </a:p>
        </p:txBody>
      </p:sp>
    </p:spTree>
    <p:extLst>
      <p:ext uri="{BB962C8B-B14F-4D97-AF65-F5344CB8AC3E}">
        <p14:creationId xmlns:p14="http://schemas.microsoft.com/office/powerpoint/2010/main" val="28819111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pril.humble1@gmail.com" TargetMode="External"/><Relationship Id="rId2" Type="http://schemas.openxmlformats.org/officeDocument/2006/relationships/hyperlink" Target="mailto:april.humble@hzg.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2923"/>
            <a:ext cx="7772400" cy="5354822"/>
          </a:xfrm>
        </p:spPr>
        <p:txBody>
          <a:bodyPr>
            <a:normAutofit/>
          </a:bodyPr>
          <a:lstStyle/>
          <a:p>
            <a:r>
              <a:rPr lang="x-none" sz="4600" dirty="0" smtClean="0">
                <a:latin typeface="American Typewriter"/>
                <a:cs typeface="American Typewriter"/>
              </a:rPr>
              <a:t>C</a:t>
            </a:r>
            <a:r>
              <a:rPr lang="x-none" sz="3800" dirty="0" smtClean="0">
                <a:latin typeface="American Typewriter"/>
                <a:cs typeface="American Typewriter"/>
              </a:rPr>
              <a:t>LIMATE</a:t>
            </a:r>
            <a:r>
              <a:rPr lang="x-none" sz="4600" dirty="0" smtClean="0">
                <a:latin typeface="American Typewriter"/>
                <a:cs typeface="American Typewriter"/>
              </a:rPr>
              <a:t> C</a:t>
            </a:r>
            <a:r>
              <a:rPr lang="x-none" sz="3800" dirty="0" smtClean="0">
                <a:latin typeface="American Typewriter"/>
                <a:cs typeface="American Typewriter"/>
              </a:rPr>
              <a:t>HANGE</a:t>
            </a:r>
            <a:r>
              <a:rPr lang="x-none" sz="4600" dirty="0" smtClean="0">
                <a:latin typeface="American Typewriter"/>
                <a:cs typeface="American Typewriter"/>
              </a:rPr>
              <a:t>, I</a:t>
            </a:r>
            <a:r>
              <a:rPr lang="x-none" sz="3800" dirty="0" smtClean="0">
                <a:latin typeface="American Typewriter"/>
                <a:cs typeface="American Typewriter"/>
              </a:rPr>
              <a:t>NSTABILITY </a:t>
            </a:r>
            <a:br>
              <a:rPr lang="x-none" sz="3800" dirty="0" smtClean="0">
                <a:latin typeface="American Typewriter"/>
                <a:cs typeface="American Typewriter"/>
              </a:rPr>
            </a:br>
            <a:r>
              <a:rPr lang="x-none" sz="4600" dirty="0" smtClean="0">
                <a:latin typeface="American Typewriter"/>
                <a:cs typeface="American Typewriter"/>
              </a:rPr>
              <a:t>&amp;</a:t>
            </a:r>
            <a:br>
              <a:rPr lang="x-none" sz="4600" dirty="0" smtClean="0">
                <a:latin typeface="American Typewriter"/>
                <a:cs typeface="American Typewriter"/>
              </a:rPr>
            </a:br>
            <a:r>
              <a:rPr lang="x-none" sz="4600" dirty="0" smtClean="0">
                <a:latin typeface="American Typewriter"/>
                <a:cs typeface="American Typewriter"/>
              </a:rPr>
              <a:t>B</a:t>
            </a:r>
            <a:r>
              <a:rPr lang="x-none" sz="3800" dirty="0" smtClean="0">
                <a:latin typeface="American Typewriter"/>
                <a:cs typeface="American Typewriter"/>
              </a:rPr>
              <a:t>ORDER </a:t>
            </a:r>
            <a:br>
              <a:rPr lang="x-none" sz="3800" dirty="0" smtClean="0">
                <a:latin typeface="American Typewriter"/>
                <a:cs typeface="American Typewriter"/>
              </a:rPr>
            </a:br>
            <a:r>
              <a:rPr lang="x-none" sz="4600" dirty="0" smtClean="0">
                <a:latin typeface="American Typewriter"/>
                <a:cs typeface="American Typewriter"/>
              </a:rPr>
              <a:t>S</a:t>
            </a:r>
            <a:r>
              <a:rPr lang="x-none" sz="3800" dirty="0" smtClean="0">
                <a:latin typeface="American Typewriter"/>
                <a:cs typeface="American Typewriter"/>
              </a:rPr>
              <a:t>ECURITISATION</a:t>
            </a:r>
            <a:r>
              <a:rPr lang="x-none" sz="3800" dirty="0">
                <a:latin typeface="American Typewriter"/>
                <a:cs typeface="American Typewriter"/>
              </a:rPr>
              <a:t/>
            </a:r>
            <a:br>
              <a:rPr lang="x-none" sz="3800" dirty="0">
                <a:latin typeface="American Typewriter"/>
                <a:cs typeface="American Typewriter"/>
              </a:rPr>
            </a:br>
            <a:r>
              <a:rPr lang="x-none" sz="3400" dirty="0" smtClean="0">
                <a:latin typeface="American Typewriter"/>
                <a:cs typeface="American Typewriter"/>
              </a:rPr>
              <a:t/>
            </a:r>
            <a:br>
              <a:rPr lang="x-none" sz="3400" dirty="0" smtClean="0">
                <a:latin typeface="American Typewriter"/>
                <a:cs typeface="American Typewriter"/>
              </a:rPr>
            </a:br>
            <a:endParaRPr lang="en-US" sz="1800" dirty="0">
              <a:latin typeface="American Typewriter"/>
              <a:cs typeface="American Typewriter"/>
            </a:endParaRPr>
          </a:p>
        </p:txBody>
      </p:sp>
      <p:sp>
        <p:nvSpPr>
          <p:cNvPr id="3" name="TextBox 2"/>
          <p:cNvSpPr txBox="1"/>
          <p:nvPr/>
        </p:nvSpPr>
        <p:spPr>
          <a:xfrm>
            <a:off x="3416300" y="5854700"/>
            <a:ext cx="2197100" cy="707886"/>
          </a:xfrm>
          <a:prstGeom prst="rect">
            <a:avLst/>
          </a:prstGeom>
          <a:noFill/>
        </p:spPr>
        <p:txBody>
          <a:bodyPr wrap="square" rtlCol="0">
            <a:spAutoFit/>
          </a:bodyPr>
          <a:lstStyle/>
          <a:p>
            <a:pPr algn="ctr"/>
            <a:r>
              <a:rPr lang="x-none" sz="2200" dirty="0">
                <a:latin typeface="American Typewriter"/>
                <a:cs typeface="American Typewriter"/>
              </a:rPr>
              <a:t>April H</a:t>
            </a:r>
            <a:r>
              <a:rPr lang="en-US" sz="2200" dirty="0">
                <a:latin typeface="American Typewriter"/>
                <a:cs typeface="American Typewriter"/>
              </a:rPr>
              <a:t>u</a:t>
            </a:r>
            <a:r>
              <a:rPr lang="x-none" sz="2200" dirty="0" smtClean="0">
                <a:latin typeface="American Typewriter"/>
                <a:cs typeface="American Typewriter"/>
              </a:rPr>
              <a:t>mble</a:t>
            </a:r>
          </a:p>
          <a:p>
            <a:pPr algn="ctr"/>
            <a:r>
              <a:rPr lang="x-none" dirty="0" smtClean="0">
                <a:latin typeface="American Typewriter"/>
                <a:cs typeface="American Typewriter"/>
              </a:rPr>
              <a:t>Earth League</a:t>
            </a:r>
            <a:endParaRPr lang="en-US" dirty="0"/>
          </a:p>
        </p:txBody>
      </p:sp>
    </p:spTree>
    <p:extLst>
      <p:ext uri="{BB962C8B-B14F-4D97-AF65-F5344CB8AC3E}">
        <p14:creationId xmlns:p14="http://schemas.microsoft.com/office/powerpoint/2010/main" val="36134895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rs.php.jpeg"/>
          <p:cNvPicPr>
            <a:picLocks noGrp="1" noChangeAspect="1"/>
          </p:cNvPicPr>
          <p:nvPr>
            <p:ph idx="1"/>
          </p:nvPr>
        </p:nvPicPr>
        <p:blipFill>
          <a:blip r:embed="rId2">
            <a:extLst>
              <a:ext uri="{28A0092B-C50C-407E-A947-70E740481C1C}">
                <a14:useLocalDpi xmlns:a14="http://schemas.microsoft.com/office/drawing/2010/main" val="0"/>
              </a:ext>
            </a:extLst>
          </a:blip>
          <a:srcRect t="9355" b="9355"/>
          <a:stretch>
            <a:fillRect/>
          </a:stretch>
        </p:blipFill>
        <p:spPr>
          <a:xfrm>
            <a:off x="457200" y="1189567"/>
            <a:ext cx="8229600" cy="5008033"/>
          </a:xfrm>
        </p:spPr>
      </p:pic>
      <p:sp>
        <p:nvSpPr>
          <p:cNvPr id="2" name="TextBox 1"/>
          <p:cNvSpPr txBox="1"/>
          <p:nvPr/>
        </p:nvSpPr>
        <p:spPr>
          <a:xfrm>
            <a:off x="1879599" y="330201"/>
            <a:ext cx="5791201" cy="492443"/>
          </a:xfrm>
          <a:prstGeom prst="rect">
            <a:avLst/>
          </a:prstGeom>
          <a:noFill/>
        </p:spPr>
        <p:txBody>
          <a:bodyPr wrap="square" rtlCol="0">
            <a:spAutoFit/>
          </a:bodyPr>
          <a:lstStyle/>
          <a:p>
            <a:pPr algn="ctr"/>
            <a:r>
              <a:rPr lang="en-US" sz="2600" dirty="0" smtClean="0">
                <a:latin typeface="American Typewriter"/>
                <a:cs typeface="American Typewriter"/>
              </a:rPr>
              <a:t>Global Increase in Border Security</a:t>
            </a:r>
            <a:endParaRPr lang="en-US" sz="2600" dirty="0">
              <a:latin typeface="American Typewriter"/>
              <a:cs typeface="American Typewriter"/>
            </a:endParaRPr>
          </a:p>
        </p:txBody>
      </p:sp>
    </p:spTree>
    <p:extLst>
      <p:ext uri="{BB962C8B-B14F-4D97-AF65-F5344CB8AC3E}">
        <p14:creationId xmlns:p14="http://schemas.microsoft.com/office/powerpoint/2010/main" val="15984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5" y="994867"/>
            <a:ext cx="9128945" cy="5152171"/>
          </a:xfrm>
          <a:prstGeom prst="rect">
            <a:avLst/>
          </a:prstGeom>
        </p:spPr>
      </p:pic>
      <p:pic>
        <p:nvPicPr>
          <p:cNvPr id="4" name="Picture 3" descr="Latin America-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4337"/>
            <a:ext cx="9130110" cy="5192701"/>
          </a:xfrm>
          <a:prstGeom prst="rect">
            <a:avLst/>
          </a:prstGeom>
        </p:spPr>
      </p:pic>
      <p:sp>
        <p:nvSpPr>
          <p:cNvPr id="5" name="Rectangle 4"/>
          <p:cNvSpPr/>
          <p:nvPr/>
        </p:nvSpPr>
        <p:spPr>
          <a:xfrm>
            <a:off x="351587" y="5571067"/>
            <a:ext cx="5524280" cy="1117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rgbClr val="FF0000"/>
                </a:solidFill>
              </a:rPr>
              <a:t>Red</a:t>
            </a:r>
            <a:r>
              <a:rPr lang="en-GB" dirty="0">
                <a:solidFill>
                  <a:srgbClr val="000000"/>
                </a:solidFill>
              </a:rPr>
              <a:t> – robust land security  </a:t>
            </a:r>
            <a:r>
              <a:rPr lang="en-GB" dirty="0">
                <a:solidFill>
                  <a:srgbClr val="FFFF00"/>
                </a:solidFill>
              </a:rPr>
              <a:t>Yellow</a:t>
            </a:r>
            <a:r>
              <a:rPr lang="en-GB" dirty="0">
                <a:solidFill>
                  <a:srgbClr val="000000"/>
                </a:solidFill>
              </a:rPr>
              <a:t> –low border security</a:t>
            </a:r>
          </a:p>
          <a:p>
            <a:r>
              <a:rPr lang="en-GB" b="1" dirty="0">
                <a:solidFill>
                  <a:srgbClr val="FF6600"/>
                </a:solidFill>
              </a:rPr>
              <a:t>Orange</a:t>
            </a:r>
            <a:r>
              <a:rPr lang="en-GB" dirty="0">
                <a:solidFill>
                  <a:srgbClr val="000000"/>
                </a:solidFill>
              </a:rPr>
              <a:t>- semi robust land security </a:t>
            </a:r>
          </a:p>
          <a:p>
            <a:r>
              <a:rPr lang="en-GB" b="1" dirty="0">
                <a:solidFill>
                  <a:srgbClr val="008000"/>
                </a:solidFill>
              </a:rPr>
              <a:t>Green</a:t>
            </a:r>
            <a:r>
              <a:rPr lang="en-GB" dirty="0">
                <a:solidFill>
                  <a:srgbClr val="000000"/>
                </a:solidFill>
              </a:rPr>
              <a:t> – maritime security </a:t>
            </a:r>
            <a:endParaRPr lang="en-US" dirty="0">
              <a:solidFill>
                <a:srgbClr val="000000"/>
              </a:solidFill>
            </a:endParaRPr>
          </a:p>
        </p:txBody>
      </p:sp>
    </p:spTree>
    <p:extLst>
      <p:ext uri="{BB962C8B-B14F-4D97-AF65-F5344CB8AC3E}">
        <p14:creationId xmlns:p14="http://schemas.microsoft.com/office/powerpoint/2010/main" val="20263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199" y="852732"/>
            <a:ext cx="3183467" cy="5806017"/>
          </a:xfrm>
        </p:spPr>
        <p:txBody>
          <a:bodyPr>
            <a:normAutofit fontScale="55000" lnSpcReduction="20000"/>
          </a:bodyPr>
          <a:lstStyle/>
          <a:p>
            <a:pPr marL="0" indent="0">
              <a:buNone/>
            </a:pPr>
            <a:endParaRPr lang="en-GB" dirty="0">
              <a:latin typeface="American Typewriter"/>
              <a:cs typeface="American Typewriter"/>
            </a:endParaRPr>
          </a:p>
          <a:p>
            <a:pPr marL="0" indent="0">
              <a:buNone/>
            </a:pPr>
            <a:r>
              <a:rPr lang="en-GB" dirty="0" smtClean="0">
                <a:latin typeface="American Typewriter"/>
                <a:cs typeface="American Typewriter"/>
              </a:rPr>
              <a:t>Afghanistan </a:t>
            </a:r>
            <a:r>
              <a:rPr lang="en-GB" dirty="0">
                <a:latin typeface="American Typewriter"/>
                <a:cs typeface="American Typewriter"/>
              </a:rPr>
              <a:t>­ Pakistan </a:t>
            </a:r>
          </a:p>
          <a:p>
            <a:pPr marL="0" lvl="0" indent="0">
              <a:buNone/>
            </a:pPr>
            <a:r>
              <a:rPr lang="en-GB" dirty="0">
                <a:latin typeface="American Typewriter"/>
                <a:cs typeface="American Typewriter"/>
              </a:rPr>
              <a:t>Botswana ­Zimbabwe </a:t>
            </a:r>
          </a:p>
          <a:p>
            <a:pPr marL="0" lvl="0" indent="0">
              <a:buNone/>
            </a:pPr>
            <a:r>
              <a:rPr lang="en-GB" dirty="0">
                <a:latin typeface="American Typewriter"/>
                <a:cs typeface="American Typewriter"/>
              </a:rPr>
              <a:t>Brazil – Paraguay </a:t>
            </a:r>
          </a:p>
          <a:p>
            <a:pPr marL="0" lvl="0" indent="0">
              <a:buNone/>
            </a:pPr>
            <a:r>
              <a:rPr lang="en-GB" dirty="0">
                <a:latin typeface="American Typewriter"/>
                <a:cs typeface="American Typewriter"/>
              </a:rPr>
              <a:t>Brazil- all borders</a:t>
            </a:r>
          </a:p>
          <a:p>
            <a:pPr marL="0" lvl="0" indent="0">
              <a:buNone/>
            </a:pPr>
            <a:r>
              <a:rPr lang="en-GB" dirty="0">
                <a:latin typeface="American Typewriter"/>
                <a:cs typeface="American Typewriter"/>
              </a:rPr>
              <a:t>Brunei ­</a:t>
            </a:r>
            <a:r>
              <a:rPr lang="en-GB" dirty="0" err="1">
                <a:latin typeface="American Typewriter"/>
                <a:cs typeface="American Typewriter"/>
              </a:rPr>
              <a:t>Limbang</a:t>
            </a:r>
            <a:r>
              <a:rPr lang="en-GB" dirty="0">
                <a:latin typeface="American Typewriter"/>
                <a:cs typeface="American Typewriter"/>
              </a:rPr>
              <a:t> </a:t>
            </a:r>
          </a:p>
          <a:p>
            <a:pPr marL="0" lvl="0" indent="0">
              <a:buNone/>
            </a:pPr>
            <a:r>
              <a:rPr lang="en-GB" dirty="0">
                <a:latin typeface="American Typewriter"/>
                <a:cs typeface="American Typewriter"/>
              </a:rPr>
              <a:t>Bulgaria – Turkey </a:t>
            </a:r>
          </a:p>
          <a:p>
            <a:pPr marL="0" lvl="0" indent="0">
              <a:buNone/>
            </a:pPr>
            <a:r>
              <a:rPr lang="en-GB" dirty="0">
                <a:latin typeface="American Typewriter"/>
                <a:cs typeface="American Typewriter"/>
              </a:rPr>
              <a:t>Burma ­ Bangladesh </a:t>
            </a:r>
          </a:p>
          <a:p>
            <a:pPr marL="0" lvl="0" indent="0">
              <a:buNone/>
            </a:pPr>
            <a:r>
              <a:rPr lang="en-GB" dirty="0">
                <a:latin typeface="American Typewriter"/>
                <a:cs typeface="American Typewriter"/>
              </a:rPr>
              <a:t>Canada ­ US </a:t>
            </a:r>
          </a:p>
          <a:p>
            <a:pPr marL="0" lvl="0" indent="0">
              <a:buNone/>
            </a:pPr>
            <a:r>
              <a:rPr lang="en-GB" dirty="0">
                <a:latin typeface="American Typewriter"/>
                <a:cs typeface="American Typewriter"/>
              </a:rPr>
              <a:t>Ceuta ­ Morocco </a:t>
            </a:r>
          </a:p>
          <a:p>
            <a:pPr marL="0" lvl="0" indent="0">
              <a:buNone/>
            </a:pPr>
            <a:r>
              <a:rPr lang="en-GB" dirty="0">
                <a:latin typeface="American Typewriter"/>
                <a:cs typeface="American Typewriter"/>
              </a:rPr>
              <a:t>China ­ North Korea </a:t>
            </a:r>
          </a:p>
          <a:p>
            <a:pPr marL="0" lvl="0" indent="0">
              <a:buNone/>
            </a:pPr>
            <a:r>
              <a:rPr lang="en-GB" dirty="0">
                <a:latin typeface="American Typewriter"/>
                <a:cs typeface="American Typewriter"/>
              </a:rPr>
              <a:t>Costa Rica- </a:t>
            </a:r>
            <a:r>
              <a:rPr lang="en-US" dirty="0">
                <a:latin typeface="American Typewriter"/>
                <a:cs typeface="American Typewriter"/>
              </a:rPr>
              <a:t>Nicaragua </a:t>
            </a:r>
            <a:endParaRPr lang="en-GB" dirty="0">
              <a:latin typeface="American Typewriter"/>
              <a:cs typeface="American Typewriter"/>
            </a:endParaRPr>
          </a:p>
          <a:p>
            <a:pPr marL="0" lvl="0" indent="0">
              <a:buNone/>
            </a:pPr>
            <a:r>
              <a:rPr lang="en-GB" dirty="0">
                <a:latin typeface="American Typewriter"/>
                <a:cs typeface="American Typewriter"/>
              </a:rPr>
              <a:t>Cyprus: North – South </a:t>
            </a:r>
          </a:p>
          <a:p>
            <a:pPr marL="0" lvl="0" indent="0">
              <a:buNone/>
            </a:pPr>
            <a:r>
              <a:rPr lang="en-GB" dirty="0">
                <a:latin typeface="American Typewriter"/>
                <a:cs typeface="American Typewriter"/>
              </a:rPr>
              <a:t>Europe‐Africa </a:t>
            </a:r>
          </a:p>
          <a:p>
            <a:pPr marL="0" lvl="0" indent="0">
              <a:buNone/>
            </a:pPr>
            <a:r>
              <a:rPr lang="en-GB" dirty="0">
                <a:latin typeface="American Typewriter"/>
                <a:cs typeface="American Typewriter"/>
              </a:rPr>
              <a:t>Georgia- </a:t>
            </a:r>
            <a:r>
              <a:rPr lang="en-US" dirty="0">
                <a:effectLst>
                  <a:outerShdw blurRad="50800" dist="38100" dir="2700000" algn="tl">
                    <a:srgbClr val="000000">
                      <a:alpha val="40000"/>
                    </a:srgbClr>
                  </a:outerShdw>
                </a:effectLst>
                <a:latin typeface="American Typewriter"/>
                <a:cs typeface="American Typewriter"/>
              </a:rPr>
              <a:t>South Ossetia </a:t>
            </a:r>
            <a:endParaRPr lang="en-GB" dirty="0">
              <a:latin typeface="American Typewriter"/>
              <a:cs typeface="American Typewriter"/>
            </a:endParaRPr>
          </a:p>
          <a:p>
            <a:pPr marL="0" lvl="0" indent="0">
              <a:buNone/>
            </a:pPr>
            <a:r>
              <a:rPr lang="en-GB" dirty="0">
                <a:latin typeface="American Typewriter"/>
                <a:cs typeface="American Typewriter"/>
              </a:rPr>
              <a:t>Hungary – Serbia </a:t>
            </a:r>
          </a:p>
          <a:p>
            <a:pPr marL="0" lvl="0" indent="0">
              <a:buNone/>
            </a:pPr>
            <a:r>
              <a:rPr lang="en-GB" dirty="0">
                <a:latin typeface="American Typewriter"/>
                <a:cs typeface="American Typewriter"/>
              </a:rPr>
              <a:t>India ­ Bangladesh </a:t>
            </a:r>
          </a:p>
          <a:p>
            <a:pPr marL="0" lvl="0" indent="0">
              <a:buNone/>
            </a:pPr>
            <a:r>
              <a:rPr lang="en-GB" dirty="0">
                <a:latin typeface="American Typewriter"/>
                <a:cs typeface="American Typewriter"/>
              </a:rPr>
              <a:t>India ­ Burma </a:t>
            </a:r>
          </a:p>
          <a:p>
            <a:pPr marL="0" lvl="0" indent="0">
              <a:buNone/>
            </a:pPr>
            <a:r>
              <a:rPr lang="en-GB" dirty="0">
                <a:latin typeface="American Typewriter"/>
                <a:cs typeface="American Typewriter"/>
              </a:rPr>
              <a:t>India ­ Pakistan </a:t>
            </a:r>
          </a:p>
          <a:p>
            <a:pPr marL="0" lvl="0" indent="0">
              <a:buNone/>
            </a:pPr>
            <a:r>
              <a:rPr lang="en-GB" dirty="0">
                <a:latin typeface="American Typewriter"/>
                <a:cs typeface="American Typewriter"/>
              </a:rPr>
              <a:t>India ­ Tibet </a:t>
            </a:r>
          </a:p>
        </p:txBody>
      </p:sp>
      <p:sp>
        <p:nvSpPr>
          <p:cNvPr id="5" name="TextBox 4"/>
          <p:cNvSpPr txBox="1"/>
          <p:nvPr/>
        </p:nvSpPr>
        <p:spPr>
          <a:xfrm>
            <a:off x="2997199" y="1111098"/>
            <a:ext cx="3826933" cy="5909311"/>
          </a:xfrm>
          <a:prstGeom prst="rect">
            <a:avLst/>
          </a:prstGeom>
          <a:noFill/>
        </p:spPr>
        <p:txBody>
          <a:bodyPr wrap="square" rtlCol="0">
            <a:spAutoFit/>
          </a:bodyPr>
          <a:lstStyle/>
          <a:p>
            <a:r>
              <a:rPr lang="en-GB" dirty="0">
                <a:latin typeface="American Typewriter"/>
                <a:cs typeface="American Typewriter"/>
              </a:rPr>
              <a:t>Iran ­Pakistan </a:t>
            </a:r>
          </a:p>
          <a:p>
            <a:pPr lvl="0"/>
            <a:r>
              <a:rPr lang="en-GB" dirty="0" smtClean="0">
                <a:latin typeface="American Typewriter"/>
                <a:cs typeface="American Typewriter"/>
              </a:rPr>
              <a:t>Israel </a:t>
            </a:r>
            <a:r>
              <a:rPr lang="en-GB" dirty="0">
                <a:latin typeface="American Typewriter"/>
                <a:cs typeface="American Typewriter"/>
              </a:rPr>
              <a:t>­ Egypt </a:t>
            </a:r>
          </a:p>
          <a:p>
            <a:pPr lvl="0"/>
            <a:r>
              <a:rPr lang="en-GB" dirty="0">
                <a:latin typeface="American Typewriter"/>
                <a:cs typeface="American Typewriter"/>
              </a:rPr>
              <a:t>Israel ­ Golan heights </a:t>
            </a:r>
          </a:p>
          <a:p>
            <a:pPr lvl="0"/>
            <a:r>
              <a:rPr lang="en-GB" dirty="0">
                <a:latin typeface="American Typewriter"/>
                <a:cs typeface="American Typewriter"/>
              </a:rPr>
              <a:t>Israel ­ Jordan </a:t>
            </a:r>
          </a:p>
          <a:p>
            <a:pPr lvl="0"/>
            <a:r>
              <a:rPr lang="en-GB" dirty="0" smtClean="0">
                <a:latin typeface="American Typewriter"/>
                <a:cs typeface="American Typewriter"/>
              </a:rPr>
              <a:t>Israel </a:t>
            </a:r>
            <a:r>
              <a:rPr lang="en-GB" dirty="0">
                <a:latin typeface="American Typewriter"/>
                <a:cs typeface="American Typewriter"/>
              </a:rPr>
              <a:t>– Palestinian </a:t>
            </a:r>
          </a:p>
          <a:p>
            <a:pPr lvl="0"/>
            <a:r>
              <a:rPr lang="en-GB" dirty="0" smtClean="0">
                <a:latin typeface="American Typewriter"/>
                <a:cs typeface="American Typewriter"/>
              </a:rPr>
              <a:t>Kenya – Somalia</a:t>
            </a:r>
          </a:p>
          <a:p>
            <a:pPr lvl="0"/>
            <a:r>
              <a:rPr lang="en-GB" dirty="0" smtClean="0">
                <a:latin typeface="American Typewriter"/>
                <a:cs typeface="American Typewriter"/>
              </a:rPr>
              <a:t>Kuwait </a:t>
            </a:r>
            <a:r>
              <a:rPr lang="en-GB" dirty="0">
                <a:latin typeface="American Typewriter"/>
                <a:cs typeface="American Typewriter"/>
              </a:rPr>
              <a:t>­Iraq </a:t>
            </a:r>
          </a:p>
          <a:p>
            <a:pPr lvl="0"/>
            <a:r>
              <a:rPr lang="en-GB" dirty="0">
                <a:latin typeface="American Typewriter"/>
                <a:cs typeface="American Typewriter"/>
              </a:rPr>
              <a:t>Libya ­all borders </a:t>
            </a:r>
          </a:p>
          <a:p>
            <a:pPr lvl="0"/>
            <a:r>
              <a:rPr lang="en-GB" dirty="0" smtClean="0">
                <a:latin typeface="American Typewriter"/>
                <a:cs typeface="American Typewriter"/>
              </a:rPr>
              <a:t>Malaysia </a:t>
            </a:r>
            <a:r>
              <a:rPr lang="en-GB" dirty="0">
                <a:latin typeface="American Typewriter"/>
                <a:cs typeface="American Typewriter"/>
              </a:rPr>
              <a:t>­ Thailand </a:t>
            </a:r>
          </a:p>
          <a:p>
            <a:pPr lvl="0"/>
            <a:r>
              <a:rPr lang="en-GB" dirty="0">
                <a:latin typeface="American Typewriter"/>
                <a:cs typeface="American Typewriter"/>
              </a:rPr>
              <a:t>Mali ­ Mauritania </a:t>
            </a:r>
          </a:p>
          <a:p>
            <a:pPr lvl="0"/>
            <a:r>
              <a:rPr lang="en-GB" dirty="0">
                <a:latin typeface="American Typewriter"/>
                <a:cs typeface="American Typewriter"/>
              </a:rPr>
              <a:t>Melilla ­Morocco </a:t>
            </a:r>
          </a:p>
          <a:p>
            <a:pPr lvl="0"/>
            <a:r>
              <a:rPr lang="en-GB" dirty="0">
                <a:latin typeface="American Typewriter"/>
                <a:cs typeface="American Typewriter"/>
              </a:rPr>
              <a:t>Moldova ­ Romania </a:t>
            </a:r>
          </a:p>
          <a:p>
            <a:pPr lvl="0"/>
            <a:r>
              <a:rPr lang="en-GB" dirty="0">
                <a:latin typeface="American Typewriter"/>
                <a:cs typeface="American Typewriter"/>
              </a:rPr>
              <a:t>Morocco ­ Algeria </a:t>
            </a:r>
          </a:p>
          <a:p>
            <a:pPr lvl="0"/>
            <a:r>
              <a:rPr lang="en-GB" dirty="0">
                <a:latin typeface="American Typewriter"/>
                <a:cs typeface="American Typewriter"/>
              </a:rPr>
              <a:t>Morocco ­ Western Sahara </a:t>
            </a:r>
          </a:p>
          <a:p>
            <a:pPr lvl="0"/>
            <a:r>
              <a:rPr lang="en-GB" dirty="0" smtClean="0">
                <a:latin typeface="American Typewriter"/>
                <a:cs typeface="American Typewriter"/>
              </a:rPr>
              <a:t>North </a:t>
            </a:r>
            <a:r>
              <a:rPr lang="en-GB" dirty="0">
                <a:latin typeface="American Typewriter"/>
                <a:cs typeface="American Typewriter"/>
              </a:rPr>
              <a:t>Korea ­ South Korea </a:t>
            </a:r>
          </a:p>
          <a:p>
            <a:pPr lvl="0"/>
            <a:r>
              <a:rPr lang="en-GB" dirty="0">
                <a:latin typeface="American Typewriter"/>
                <a:cs typeface="American Typewriter"/>
              </a:rPr>
              <a:t>Qatar ­ all borders </a:t>
            </a:r>
          </a:p>
          <a:p>
            <a:pPr lvl="0"/>
            <a:r>
              <a:rPr lang="en-GB" dirty="0">
                <a:latin typeface="American Typewriter"/>
                <a:cs typeface="American Typewriter"/>
              </a:rPr>
              <a:t>Russia ­ Chechnya </a:t>
            </a:r>
          </a:p>
          <a:p>
            <a:pPr lvl="0"/>
            <a:r>
              <a:rPr lang="en-GB" dirty="0">
                <a:latin typeface="American Typewriter"/>
                <a:cs typeface="American Typewriter"/>
              </a:rPr>
              <a:t>Russia ­ China </a:t>
            </a:r>
          </a:p>
          <a:p>
            <a:pPr lvl="0"/>
            <a:r>
              <a:rPr lang="en-GB" dirty="0">
                <a:latin typeface="American Typewriter"/>
                <a:cs typeface="American Typewriter"/>
              </a:rPr>
              <a:t>Russia ­ Norway </a:t>
            </a:r>
          </a:p>
          <a:p>
            <a:endParaRPr lang="en-US" dirty="0">
              <a:latin typeface="American Typewriter"/>
              <a:cs typeface="American Typewriter"/>
            </a:endParaRPr>
          </a:p>
          <a:p>
            <a:endParaRPr lang="en-US" dirty="0"/>
          </a:p>
        </p:txBody>
      </p:sp>
      <p:sp>
        <p:nvSpPr>
          <p:cNvPr id="6" name="TextBox 5"/>
          <p:cNvSpPr txBox="1"/>
          <p:nvPr/>
        </p:nvSpPr>
        <p:spPr>
          <a:xfrm>
            <a:off x="6163733" y="1087663"/>
            <a:ext cx="2980267" cy="5632312"/>
          </a:xfrm>
          <a:prstGeom prst="rect">
            <a:avLst/>
          </a:prstGeom>
          <a:noFill/>
        </p:spPr>
        <p:txBody>
          <a:bodyPr wrap="square" rtlCol="0">
            <a:spAutoFit/>
          </a:bodyPr>
          <a:lstStyle/>
          <a:p>
            <a:pPr lvl="0"/>
            <a:r>
              <a:rPr lang="en-GB" dirty="0">
                <a:latin typeface="American Typewriter"/>
                <a:cs typeface="American Typewriter"/>
              </a:rPr>
              <a:t>Russia – Mongolia </a:t>
            </a:r>
          </a:p>
          <a:p>
            <a:pPr lvl="0"/>
            <a:r>
              <a:rPr lang="en-GB" dirty="0">
                <a:latin typeface="American Typewriter"/>
                <a:cs typeface="American Typewriter"/>
              </a:rPr>
              <a:t>Saudi Arabia ­ Yemen </a:t>
            </a:r>
          </a:p>
          <a:p>
            <a:pPr lvl="0"/>
            <a:r>
              <a:rPr lang="en-GB" dirty="0">
                <a:latin typeface="American Typewriter"/>
                <a:cs typeface="American Typewriter"/>
              </a:rPr>
              <a:t>Saudi Arabia – all borders </a:t>
            </a:r>
          </a:p>
          <a:p>
            <a:pPr lvl="0"/>
            <a:r>
              <a:rPr lang="en-GB" dirty="0" smtClean="0">
                <a:latin typeface="American Typewriter"/>
                <a:cs typeface="American Typewriter"/>
              </a:rPr>
              <a:t>Saudi </a:t>
            </a:r>
            <a:r>
              <a:rPr lang="en-GB" dirty="0">
                <a:latin typeface="American Typewriter"/>
                <a:cs typeface="American Typewriter"/>
              </a:rPr>
              <a:t>Arabia – Iraq </a:t>
            </a:r>
          </a:p>
          <a:p>
            <a:pPr lvl="0"/>
            <a:r>
              <a:rPr lang="en-GB" dirty="0">
                <a:latin typeface="American Typewriter"/>
                <a:cs typeface="American Typewriter"/>
              </a:rPr>
              <a:t>South Africa ­ Zimbabwe </a:t>
            </a:r>
          </a:p>
          <a:p>
            <a:pPr lvl="0"/>
            <a:r>
              <a:rPr lang="en-GB" dirty="0">
                <a:latin typeface="American Typewriter"/>
                <a:cs typeface="American Typewriter"/>
              </a:rPr>
              <a:t>Turkey ­ Greece </a:t>
            </a:r>
          </a:p>
          <a:p>
            <a:pPr lvl="0"/>
            <a:r>
              <a:rPr lang="en-GB" dirty="0" smtClean="0">
                <a:latin typeface="American Typewriter"/>
                <a:cs typeface="American Typewriter"/>
              </a:rPr>
              <a:t>Turkey</a:t>
            </a:r>
            <a:r>
              <a:rPr lang="en-GB" dirty="0">
                <a:latin typeface="American Typewriter"/>
                <a:cs typeface="American Typewriter"/>
              </a:rPr>
              <a:t>- Syria </a:t>
            </a:r>
          </a:p>
          <a:p>
            <a:pPr lvl="0"/>
            <a:r>
              <a:rPr lang="en-GB" dirty="0">
                <a:latin typeface="American Typewriter"/>
                <a:cs typeface="American Typewriter"/>
              </a:rPr>
              <a:t>UAE – Oman </a:t>
            </a:r>
          </a:p>
          <a:p>
            <a:pPr lvl="0"/>
            <a:r>
              <a:rPr lang="en-GB" dirty="0">
                <a:latin typeface="American Typewriter"/>
                <a:cs typeface="American Typewriter"/>
              </a:rPr>
              <a:t>UK – France </a:t>
            </a:r>
          </a:p>
          <a:p>
            <a:pPr lvl="0"/>
            <a:r>
              <a:rPr lang="en-GB" dirty="0">
                <a:latin typeface="American Typewriter"/>
                <a:cs typeface="American Typewriter"/>
              </a:rPr>
              <a:t>Ukraine ­ Poland </a:t>
            </a:r>
          </a:p>
          <a:p>
            <a:pPr lvl="0"/>
            <a:r>
              <a:rPr lang="en-GB" dirty="0">
                <a:latin typeface="American Typewriter"/>
                <a:cs typeface="American Typewriter"/>
              </a:rPr>
              <a:t>Ukraine ­ Romania </a:t>
            </a:r>
          </a:p>
          <a:p>
            <a:pPr lvl="0"/>
            <a:r>
              <a:rPr lang="en-GB" dirty="0">
                <a:latin typeface="American Typewriter"/>
                <a:cs typeface="American Typewriter"/>
              </a:rPr>
              <a:t>US ­ Caribbean </a:t>
            </a:r>
          </a:p>
          <a:p>
            <a:pPr lvl="0"/>
            <a:r>
              <a:rPr lang="en-GB" dirty="0">
                <a:latin typeface="American Typewriter"/>
                <a:cs typeface="American Typewriter"/>
              </a:rPr>
              <a:t>US ­Mexico </a:t>
            </a:r>
          </a:p>
          <a:p>
            <a:pPr lvl="0"/>
            <a:r>
              <a:rPr lang="en-GB" dirty="0">
                <a:latin typeface="American Typewriter"/>
                <a:cs typeface="American Typewriter"/>
              </a:rPr>
              <a:t>Uzbekistan ­ Afghanistan </a:t>
            </a:r>
          </a:p>
          <a:p>
            <a:pPr lvl="0"/>
            <a:r>
              <a:rPr lang="en-GB" dirty="0">
                <a:latin typeface="American Typewriter"/>
                <a:cs typeface="American Typewriter"/>
              </a:rPr>
              <a:t>Uzbekistan ­ Kyrgyzstan </a:t>
            </a:r>
          </a:p>
          <a:p>
            <a:pPr lvl="0"/>
            <a:r>
              <a:rPr lang="en-GB" dirty="0">
                <a:latin typeface="American Typewriter"/>
                <a:cs typeface="American Typewriter"/>
              </a:rPr>
              <a:t>Uzbekistan ­ Turkmenistan </a:t>
            </a:r>
          </a:p>
          <a:p>
            <a:endParaRPr lang="en-US" dirty="0"/>
          </a:p>
        </p:txBody>
      </p:sp>
      <p:sp>
        <p:nvSpPr>
          <p:cNvPr id="2" name="TextBox 1"/>
          <p:cNvSpPr txBox="1"/>
          <p:nvPr/>
        </p:nvSpPr>
        <p:spPr>
          <a:xfrm>
            <a:off x="1236133" y="178713"/>
            <a:ext cx="6824133" cy="430887"/>
          </a:xfrm>
          <a:prstGeom prst="rect">
            <a:avLst/>
          </a:prstGeom>
          <a:noFill/>
        </p:spPr>
        <p:txBody>
          <a:bodyPr wrap="square" rtlCol="0">
            <a:spAutoFit/>
          </a:bodyPr>
          <a:lstStyle/>
          <a:p>
            <a:pPr algn="ctr"/>
            <a:r>
              <a:rPr lang="en-US" sz="2200" dirty="0" smtClean="0">
                <a:latin typeface="American Typewriter"/>
                <a:cs typeface="American Typewriter"/>
              </a:rPr>
              <a:t>List of </a:t>
            </a:r>
            <a:r>
              <a:rPr lang="en-US" sz="2200" dirty="0" err="1" smtClean="0">
                <a:latin typeface="American Typewriter"/>
                <a:cs typeface="American Typewriter"/>
              </a:rPr>
              <a:t>Securitised</a:t>
            </a:r>
            <a:r>
              <a:rPr lang="en-US" sz="2200" dirty="0" smtClean="0">
                <a:latin typeface="American Typewriter"/>
                <a:cs typeface="American Typewriter"/>
              </a:rPr>
              <a:t> Borders</a:t>
            </a:r>
            <a:endParaRPr lang="en-US" sz="2200" dirty="0">
              <a:latin typeface="American Typewriter"/>
              <a:cs typeface="American Typewriter"/>
            </a:endParaRPr>
          </a:p>
        </p:txBody>
      </p:sp>
    </p:spTree>
    <p:extLst>
      <p:ext uri="{BB962C8B-B14F-4D97-AF65-F5344CB8AC3E}">
        <p14:creationId xmlns:p14="http://schemas.microsoft.com/office/powerpoint/2010/main" val="17519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1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1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1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10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10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10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10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100"/>
                                  </p:stCondLst>
                                  <p:childTnLst>
                                    <p:set>
                                      <p:cBhvr>
                                        <p:cTn id="39" dur="1" fill="hold">
                                          <p:stCondLst>
                                            <p:cond delay="0"/>
                                          </p:stCondLst>
                                        </p:cTn>
                                        <p:tgtEl>
                                          <p:spTgt spid="3">
                                            <p:txEl>
                                              <p:pRg st="12" end="12"/>
                                            </p:txEl>
                                          </p:spTgt>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10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100"/>
                                  </p:stCondLst>
                                  <p:childTnLst>
                                    <p:set>
                                      <p:cBhvr>
                                        <p:cTn id="45" dur="1" fill="hold">
                                          <p:stCondLst>
                                            <p:cond delay="0"/>
                                          </p:stCondLst>
                                        </p:cTn>
                                        <p:tgtEl>
                                          <p:spTgt spid="3">
                                            <p:txEl>
                                              <p:pRg st="14" end="14"/>
                                            </p:txEl>
                                          </p:spTgt>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10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100"/>
                                  </p:stCondLst>
                                  <p:childTnLst>
                                    <p:set>
                                      <p:cBhvr>
                                        <p:cTn id="51" dur="1" fill="hold">
                                          <p:stCondLst>
                                            <p:cond delay="0"/>
                                          </p:stCondLst>
                                        </p:cTn>
                                        <p:tgtEl>
                                          <p:spTgt spid="3">
                                            <p:txEl>
                                              <p:pRg st="16" end="16"/>
                                            </p:txEl>
                                          </p:spTgt>
                                        </p:tgtEl>
                                        <p:attrNameLst>
                                          <p:attrName>style.visibility</p:attrName>
                                        </p:attrNameLst>
                                      </p:cBhvr>
                                      <p:to>
                                        <p:strVal val="visible"/>
                                      </p:to>
                                    </p:set>
                                  </p:childTnLst>
                                </p:cTn>
                              </p:par>
                            </p:childTnLst>
                          </p:cTn>
                        </p:par>
                        <p:par>
                          <p:cTn id="52" fill="hold">
                            <p:stCondLst>
                              <p:cond delay="1600"/>
                            </p:stCondLst>
                            <p:childTnLst>
                              <p:par>
                                <p:cTn id="53" presetID="1" presetClass="entr" presetSubtype="0" fill="hold" grpId="0" nodeType="afterEffect">
                                  <p:stCondLst>
                                    <p:cond delay="100"/>
                                  </p:stCondLst>
                                  <p:childTnLst>
                                    <p:set>
                                      <p:cBhvr>
                                        <p:cTn id="54" dur="1" fill="hold">
                                          <p:stCondLst>
                                            <p:cond delay="0"/>
                                          </p:stCondLst>
                                        </p:cTn>
                                        <p:tgtEl>
                                          <p:spTgt spid="3">
                                            <p:txEl>
                                              <p:pRg st="17" end="17"/>
                                            </p:txEl>
                                          </p:spTgt>
                                        </p:tgtEl>
                                        <p:attrNameLst>
                                          <p:attrName>style.visibility</p:attrName>
                                        </p:attrNameLst>
                                      </p:cBhvr>
                                      <p:to>
                                        <p:strVal val="visible"/>
                                      </p:to>
                                    </p:set>
                                  </p:childTnLst>
                                </p:cTn>
                              </p:par>
                            </p:childTnLst>
                          </p:cTn>
                        </p:par>
                        <p:par>
                          <p:cTn id="55" fill="hold">
                            <p:stCondLst>
                              <p:cond delay="1700"/>
                            </p:stCondLst>
                            <p:childTnLst>
                              <p:par>
                                <p:cTn id="56" presetID="1" presetClass="entr" presetSubtype="0" fill="hold" grpId="0" nodeType="afterEffect">
                                  <p:stCondLst>
                                    <p:cond delay="100"/>
                                  </p:stCondLst>
                                  <p:childTnLst>
                                    <p:set>
                                      <p:cBhvr>
                                        <p:cTn id="57" dur="1" fill="hold">
                                          <p:stCondLst>
                                            <p:cond delay="0"/>
                                          </p:stCondLst>
                                        </p:cTn>
                                        <p:tgtEl>
                                          <p:spTgt spid="3">
                                            <p:txEl>
                                              <p:pRg st="18" end="18"/>
                                            </p:txEl>
                                          </p:spTgt>
                                        </p:tgtEl>
                                        <p:attrNameLst>
                                          <p:attrName>style.visibility</p:attrName>
                                        </p:attrNameLst>
                                      </p:cBhvr>
                                      <p:to>
                                        <p:strVal val="visible"/>
                                      </p:to>
                                    </p:set>
                                  </p:childTnLst>
                                </p:cTn>
                              </p:par>
                            </p:childTnLst>
                          </p:cTn>
                        </p:par>
                        <p:par>
                          <p:cTn id="58" fill="hold">
                            <p:stCondLst>
                              <p:cond delay="1800"/>
                            </p:stCondLst>
                            <p:childTnLst>
                              <p:par>
                                <p:cTn id="59" presetID="1" presetClass="entr" presetSubtype="0" fill="hold" grpId="0" nodeType="afterEffect">
                                  <p:stCondLst>
                                    <p:cond delay="100"/>
                                  </p:stCondLst>
                                  <p:childTnLst>
                                    <p:set>
                                      <p:cBhvr>
                                        <p:cTn id="60" dur="1" fill="hold">
                                          <p:stCondLst>
                                            <p:cond delay="0"/>
                                          </p:stCondLst>
                                        </p:cTn>
                                        <p:tgtEl>
                                          <p:spTgt spid="3">
                                            <p:txEl>
                                              <p:pRg st="19" end="19"/>
                                            </p:txEl>
                                          </p:spTgt>
                                        </p:tgtEl>
                                        <p:attrNameLst>
                                          <p:attrName>style.visibility</p:attrName>
                                        </p:attrNameLst>
                                      </p:cBhvr>
                                      <p:to>
                                        <p:strVal val="visible"/>
                                      </p:to>
                                    </p:set>
                                  </p:childTnLst>
                                </p:cTn>
                              </p:par>
                            </p:childTnLst>
                          </p:cTn>
                        </p:par>
                        <p:par>
                          <p:cTn id="61" fill="hold">
                            <p:stCondLst>
                              <p:cond delay="1900"/>
                            </p:stCondLst>
                            <p:childTnLst>
                              <p:par>
                                <p:cTn id="62" presetID="1" presetClass="entr" presetSubtype="0" fill="hold" nodeType="afterEffect">
                                  <p:stCondLst>
                                    <p:cond delay="100"/>
                                  </p:stCondLst>
                                  <p:childTnLst>
                                    <p:set>
                                      <p:cBhvr>
                                        <p:cTn id="63" dur="1" fill="hold">
                                          <p:stCondLst>
                                            <p:cond delay="0"/>
                                          </p:stCondLst>
                                        </p:cTn>
                                        <p:tgtEl>
                                          <p:spTgt spid="5">
                                            <p:txEl>
                                              <p:pRg st="0" end="0"/>
                                            </p:txEl>
                                          </p:spTgt>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100"/>
                                  </p:stCondLst>
                                  <p:childTnLst>
                                    <p:set>
                                      <p:cBhvr>
                                        <p:cTn id="66" dur="1" fill="hold">
                                          <p:stCondLst>
                                            <p:cond delay="0"/>
                                          </p:stCondLst>
                                        </p:cTn>
                                        <p:tgtEl>
                                          <p:spTgt spid="5">
                                            <p:txEl>
                                              <p:pRg st="1" end="1"/>
                                            </p:txEl>
                                          </p:spTgt>
                                        </p:tgtEl>
                                        <p:attrNameLst>
                                          <p:attrName>style.visibility</p:attrName>
                                        </p:attrNameLst>
                                      </p:cBhvr>
                                      <p:to>
                                        <p:strVal val="visible"/>
                                      </p:to>
                                    </p:set>
                                  </p:childTnLst>
                                </p:cTn>
                              </p:par>
                            </p:childTnLst>
                          </p:cTn>
                        </p:par>
                        <p:par>
                          <p:cTn id="67" fill="hold">
                            <p:stCondLst>
                              <p:cond delay="2100"/>
                            </p:stCondLst>
                            <p:childTnLst>
                              <p:par>
                                <p:cTn id="68" presetID="1" presetClass="entr" presetSubtype="0" fill="hold" nodeType="afterEffect">
                                  <p:stCondLst>
                                    <p:cond delay="100"/>
                                  </p:stCondLst>
                                  <p:childTnLst>
                                    <p:set>
                                      <p:cBhvr>
                                        <p:cTn id="69" dur="1" fill="hold">
                                          <p:stCondLst>
                                            <p:cond delay="0"/>
                                          </p:stCondLst>
                                        </p:cTn>
                                        <p:tgtEl>
                                          <p:spTgt spid="5">
                                            <p:txEl>
                                              <p:pRg st="2" end="2"/>
                                            </p:txEl>
                                          </p:spTgt>
                                        </p:tgtEl>
                                        <p:attrNameLst>
                                          <p:attrName>style.visibility</p:attrName>
                                        </p:attrNameLst>
                                      </p:cBhvr>
                                      <p:to>
                                        <p:strVal val="visible"/>
                                      </p:to>
                                    </p:set>
                                  </p:childTnLst>
                                </p:cTn>
                              </p:par>
                            </p:childTnLst>
                          </p:cTn>
                        </p:par>
                        <p:par>
                          <p:cTn id="70" fill="hold">
                            <p:stCondLst>
                              <p:cond delay="2200"/>
                            </p:stCondLst>
                            <p:childTnLst>
                              <p:par>
                                <p:cTn id="71" presetID="1" presetClass="entr" presetSubtype="0" fill="hold" nodeType="afterEffect">
                                  <p:stCondLst>
                                    <p:cond delay="100"/>
                                  </p:stCondLst>
                                  <p:childTnLst>
                                    <p:set>
                                      <p:cBhvr>
                                        <p:cTn id="72" dur="1" fill="hold">
                                          <p:stCondLst>
                                            <p:cond delay="0"/>
                                          </p:stCondLst>
                                        </p:cTn>
                                        <p:tgtEl>
                                          <p:spTgt spid="5">
                                            <p:txEl>
                                              <p:pRg st="3" end="3"/>
                                            </p:txEl>
                                          </p:spTgt>
                                        </p:tgtEl>
                                        <p:attrNameLst>
                                          <p:attrName>style.visibility</p:attrName>
                                        </p:attrNameLst>
                                      </p:cBhvr>
                                      <p:to>
                                        <p:strVal val="visible"/>
                                      </p:to>
                                    </p:set>
                                  </p:childTnLst>
                                </p:cTn>
                              </p:par>
                            </p:childTnLst>
                          </p:cTn>
                        </p:par>
                        <p:par>
                          <p:cTn id="73" fill="hold">
                            <p:stCondLst>
                              <p:cond delay="2300"/>
                            </p:stCondLst>
                            <p:childTnLst>
                              <p:par>
                                <p:cTn id="74" presetID="1" presetClass="entr" presetSubtype="0" fill="hold" nodeType="afterEffect">
                                  <p:stCondLst>
                                    <p:cond delay="100"/>
                                  </p:stCondLst>
                                  <p:childTnLst>
                                    <p:set>
                                      <p:cBhvr>
                                        <p:cTn id="75" dur="1" fill="hold">
                                          <p:stCondLst>
                                            <p:cond delay="0"/>
                                          </p:stCondLst>
                                        </p:cTn>
                                        <p:tgtEl>
                                          <p:spTgt spid="5">
                                            <p:txEl>
                                              <p:pRg st="4" end="4"/>
                                            </p:txEl>
                                          </p:spTgt>
                                        </p:tgtEl>
                                        <p:attrNameLst>
                                          <p:attrName>style.visibility</p:attrName>
                                        </p:attrNameLst>
                                      </p:cBhvr>
                                      <p:to>
                                        <p:strVal val="visible"/>
                                      </p:to>
                                    </p:set>
                                  </p:childTnLst>
                                </p:cTn>
                              </p:par>
                            </p:childTnLst>
                          </p:cTn>
                        </p:par>
                        <p:par>
                          <p:cTn id="76" fill="hold">
                            <p:stCondLst>
                              <p:cond delay="2400"/>
                            </p:stCondLst>
                            <p:childTnLst>
                              <p:par>
                                <p:cTn id="77" presetID="1" presetClass="entr" presetSubtype="0" fill="hold" nodeType="afterEffect">
                                  <p:stCondLst>
                                    <p:cond delay="100"/>
                                  </p:stCondLst>
                                  <p:childTnLst>
                                    <p:set>
                                      <p:cBhvr>
                                        <p:cTn id="78" dur="1" fill="hold">
                                          <p:stCondLst>
                                            <p:cond delay="0"/>
                                          </p:stCondLst>
                                        </p:cTn>
                                        <p:tgtEl>
                                          <p:spTgt spid="5">
                                            <p:txEl>
                                              <p:pRg st="5" end="5"/>
                                            </p:txEl>
                                          </p:spTgt>
                                        </p:tgtEl>
                                        <p:attrNameLst>
                                          <p:attrName>style.visibility</p:attrName>
                                        </p:attrNameLst>
                                      </p:cBhvr>
                                      <p:to>
                                        <p:strVal val="visible"/>
                                      </p:to>
                                    </p:set>
                                  </p:childTnLst>
                                </p:cTn>
                              </p:par>
                            </p:childTnLst>
                          </p:cTn>
                        </p:par>
                        <p:par>
                          <p:cTn id="79" fill="hold">
                            <p:stCondLst>
                              <p:cond delay="2500"/>
                            </p:stCondLst>
                            <p:childTnLst>
                              <p:par>
                                <p:cTn id="80" presetID="1" presetClass="entr" presetSubtype="0" fill="hold" nodeType="afterEffect">
                                  <p:stCondLst>
                                    <p:cond delay="100"/>
                                  </p:stCondLst>
                                  <p:childTnLst>
                                    <p:set>
                                      <p:cBhvr>
                                        <p:cTn id="81" dur="1" fill="hold">
                                          <p:stCondLst>
                                            <p:cond delay="0"/>
                                          </p:stCondLst>
                                        </p:cTn>
                                        <p:tgtEl>
                                          <p:spTgt spid="5">
                                            <p:txEl>
                                              <p:pRg st="6" end="6"/>
                                            </p:txEl>
                                          </p:spTgt>
                                        </p:tgtEl>
                                        <p:attrNameLst>
                                          <p:attrName>style.visibility</p:attrName>
                                        </p:attrNameLst>
                                      </p:cBhvr>
                                      <p:to>
                                        <p:strVal val="visible"/>
                                      </p:to>
                                    </p:set>
                                  </p:childTnLst>
                                </p:cTn>
                              </p:par>
                            </p:childTnLst>
                          </p:cTn>
                        </p:par>
                        <p:par>
                          <p:cTn id="82" fill="hold">
                            <p:stCondLst>
                              <p:cond delay="2600"/>
                            </p:stCondLst>
                            <p:childTnLst>
                              <p:par>
                                <p:cTn id="83" presetID="1" presetClass="entr" presetSubtype="0" fill="hold" nodeType="afterEffect">
                                  <p:stCondLst>
                                    <p:cond delay="100"/>
                                  </p:stCondLst>
                                  <p:childTnLst>
                                    <p:set>
                                      <p:cBhvr>
                                        <p:cTn id="84" dur="1" fill="hold">
                                          <p:stCondLst>
                                            <p:cond delay="0"/>
                                          </p:stCondLst>
                                        </p:cTn>
                                        <p:tgtEl>
                                          <p:spTgt spid="5">
                                            <p:txEl>
                                              <p:pRg st="7" end="7"/>
                                            </p:txEl>
                                          </p:spTgt>
                                        </p:tgtEl>
                                        <p:attrNameLst>
                                          <p:attrName>style.visibility</p:attrName>
                                        </p:attrNameLst>
                                      </p:cBhvr>
                                      <p:to>
                                        <p:strVal val="visible"/>
                                      </p:to>
                                    </p:set>
                                  </p:childTnLst>
                                </p:cTn>
                              </p:par>
                            </p:childTnLst>
                          </p:cTn>
                        </p:par>
                        <p:par>
                          <p:cTn id="85" fill="hold">
                            <p:stCondLst>
                              <p:cond delay="2700"/>
                            </p:stCondLst>
                            <p:childTnLst>
                              <p:par>
                                <p:cTn id="86" presetID="1" presetClass="entr" presetSubtype="0" fill="hold" nodeType="afterEffect">
                                  <p:stCondLst>
                                    <p:cond delay="100"/>
                                  </p:stCondLst>
                                  <p:childTnLst>
                                    <p:set>
                                      <p:cBhvr>
                                        <p:cTn id="87" dur="1" fill="hold">
                                          <p:stCondLst>
                                            <p:cond delay="0"/>
                                          </p:stCondLst>
                                        </p:cTn>
                                        <p:tgtEl>
                                          <p:spTgt spid="5">
                                            <p:txEl>
                                              <p:pRg st="8" end="8"/>
                                            </p:txEl>
                                          </p:spTgt>
                                        </p:tgtEl>
                                        <p:attrNameLst>
                                          <p:attrName>style.visibility</p:attrName>
                                        </p:attrNameLst>
                                      </p:cBhvr>
                                      <p:to>
                                        <p:strVal val="visible"/>
                                      </p:to>
                                    </p:set>
                                  </p:childTnLst>
                                </p:cTn>
                              </p:par>
                            </p:childTnLst>
                          </p:cTn>
                        </p:par>
                        <p:par>
                          <p:cTn id="88" fill="hold">
                            <p:stCondLst>
                              <p:cond delay="2800"/>
                            </p:stCondLst>
                            <p:childTnLst>
                              <p:par>
                                <p:cTn id="89" presetID="1" presetClass="entr" presetSubtype="0" fill="hold" nodeType="afterEffect">
                                  <p:stCondLst>
                                    <p:cond delay="100"/>
                                  </p:stCondLst>
                                  <p:childTnLst>
                                    <p:set>
                                      <p:cBhvr>
                                        <p:cTn id="90" dur="1" fill="hold">
                                          <p:stCondLst>
                                            <p:cond delay="0"/>
                                          </p:stCondLst>
                                        </p:cTn>
                                        <p:tgtEl>
                                          <p:spTgt spid="5">
                                            <p:txEl>
                                              <p:pRg st="9" end="9"/>
                                            </p:txEl>
                                          </p:spTgt>
                                        </p:tgtEl>
                                        <p:attrNameLst>
                                          <p:attrName>style.visibility</p:attrName>
                                        </p:attrNameLst>
                                      </p:cBhvr>
                                      <p:to>
                                        <p:strVal val="visible"/>
                                      </p:to>
                                    </p:set>
                                  </p:childTnLst>
                                </p:cTn>
                              </p:par>
                            </p:childTnLst>
                          </p:cTn>
                        </p:par>
                        <p:par>
                          <p:cTn id="91" fill="hold">
                            <p:stCondLst>
                              <p:cond delay="2900"/>
                            </p:stCondLst>
                            <p:childTnLst>
                              <p:par>
                                <p:cTn id="92" presetID="1" presetClass="entr" presetSubtype="0" fill="hold" nodeType="afterEffect">
                                  <p:stCondLst>
                                    <p:cond delay="100"/>
                                  </p:stCondLst>
                                  <p:childTnLst>
                                    <p:set>
                                      <p:cBhvr>
                                        <p:cTn id="93" dur="1" fill="hold">
                                          <p:stCondLst>
                                            <p:cond delay="0"/>
                                          </p:stCondLst>
                                        </p:cTn>
                                        <p:tgtEl>
                                          <p:spTgt spid="5">
                                            <p:txEl>
                                              <p:pRg st="10" end="10"/>
                                            </p:txEl>
                                          </p:spTgt>
                                        </p:tgtEl>
                                        <p:attrNameLst>
                                          <p:attrName>style.visibility</p:attrName>
                                        </p:attrNameLst>
                                      </p:cBhvr>
                                      <p:to>
                                        <p:strVal val="visible"/>
                                      </p:to>
                                    </p:set>
                                  </p:childTnLst>
                                </p:cTn>
                              </p:par>
                            </p:childTnLst>
                          </p:cTn>
                        </p:par>
                        <p:par>
                          <p:cTn id="94" fill="hold">
                            <p:stCondLst>
                              <p:cond delay="3000"/>
                            </p:stCondLst>
                            <p:childTnLst>
                              <p:par>
                                <p:cTn id="95" presetID="1" presetClass="entr" presetSubtype="0" fill="hold" nodeType="afterEffect">
                                  <p:stCondLst>
                                    <p:cond delay="100"/>
                                  </p:stCondLst>
                                  <p:childTnLst>
                                    <p:set>
                                      <p:cBhvr>
                                        <p:cTn id="96" dur="1" fill="hold">
                                          <p:stCondLst>
                                            <p:cond delay="0"/>
                                          </p:stCondLst>
                                        </p:cTn>
                                        <p:tgtEl>
                                          <p:spTgt spid="5">
                                            <p:txEl>
                                              <p:pRg st="11" end="11"/>
                                            </p:txEl>
                                          </p:spTgt>
                                        </p:tgtEl>
                                        <p:attrNameLst>
                                          <p:attrName>style.visibility</p:attrName>
                                        </p:attrNameLst>
                                      </p:cBhvr>
                                      <p:to>
                                        <p:strVal val="visible"/>
                                      </p:to>
                                    </p:set>
                                  </p:childTnLst>
                                </p:cTn>
                              </p:par>
                            </p:childTnLst>
                          </p:cTn>
                        </p:par>
                        <p:par>
                          <p:cTn id="97" fill="hold">
                            <p:stCondLst>
                              <p:cond delay="3100"/>
                            </p:stCondLst>
                            <p:childTnLst>
                              <p:par>
                                <p:cTn id="98" presetID="1" presetClass="entr" presetSubtype="0" fill="hold" nodeType="afterEffect">
                                  <p:stCondLst>
                                    <p:cond delay="100"/>
                                  </p:stCondLst>
                                  <p:childTnLst>
                                    <p:set>
                                      <p:cBhvr>
                                        <p:cTn id="99" dur="1" fill="hold">
                                          <p:stCondLst>
                                            <p:cond delay="0"/>
                                          </p:stCondLst>
                                        </p:cTn>
                                        <p:tgtEl>
                                          <p:spTgt spid="5">
                                            <p:txEl>
                                              <p:pRg st="12" end="12"/>
                                            </p:txEl>
                                          </p:spTgt>
                                        </p:tgtEl>
                                        <p:attrNameLst>
                                          <p:attrName>style.visibility</p:attrName>
                                        </p:attrNameLst>
                                      </p:cBhvr>
                                      <p:to>
                                        <p:strVal val="visible"/>
                                      </p:to>
                                    </p:set>
                                  </p:childTnLst>
                                </p:cTn>
                              </p:par>
                            </p:childTnLst>
                          </p:cTn>
                        </p:par>
                        <p:par>
                          <p:cTn id="100" fill="hold">
                            <p:stCondLst>
                              <p:cond delay="3200"/>
                            </p:stCondLst>
                            <p:childTnLst>
                              <p:par>
                                <p:cTn id="101" presetID="1" presetClass="entr" presetSubtype="0" fill="hold" nodeType="afterEffect">
                                  <p:stCondLst>
                                    <p:cond delay="100"/>
                                  </p:stCondLst>
                                  <p:childTnLst>
                                    <p:set>
                                      <p:cBhvr>
                                        <p:cTn id="102" dur="1" fill="hold">
                                          <p:stCondLst>
                                            <p:cond delay="0"/>
                                          </p:stCondLst>
                                        </p:cTn>
                                        <p:tgtEl>
                                          <p:spTgt spid="5">
                                            <p:txEl>
                                              <p:pRg st="13" end="13"/>
                                            </p:txEl>
                                          </p:spTgt>
                                        </p:tgtEl>
                                        <p:attrNameLst>
                                          <p:attrName>style.visibility</p:attrName>
                                        </p:attrNameLst>
                                      </p:cBhvr>
                                      <p:to>
                                        <p:strVal val="visible"/>
                                      </p:to>
                                    </p:set>
                                  </p:childTnLst>
                                </p:cTn>
                              </p:par>
                            </p:childTnLst>
                          </p:cTn>
                        </p:par>
                        <p:par>
                          <p:cTn id="103" fill="hold">
                            <p:stCondLst>
                              <p:cond delay="3300"/>
                            </p:stCondLst>
                            <p:childTnLst>
                              <p:par>
                                <p:cTn id="104" presetID="1" presetClass="entr" presetSubtype="0" fill="hold" nodeType="afterEffect">
                                  <p:stCondLst>
                                    <p:cond delay="100"/>
                                  </p:stCondLst>
                                  <p:childTnLst>
                                    <p:set>
                                      <p:cBhvr>
                                        <p:cTn id="105" dur="1" fill="hold">
                                          <p:stCondLst>
                                            <p:cond delay="0"/>
                                          </p:stCondLst>
                                        </p:cTn>
                                        <p:tgtEl>
                                          <p:spTgt spid="5">
                                            <p:txEl>
                                              <p:pRg st="14" end="14"/>
                                            </p:txEl>
                                          </p:spTgt>
                                        </p:tgtEl>
                                        <p:attrNameLst>
                                          <p:attrName>style.visibility</p:attrName>
                                        </p:attrNameLst>
                                      </p:cBhvr>
                                      <p:to>
                                        <p:strVal val="visible"/>
                                      </p:to>
                                    </p:set>
                                  </p:childTnLst>
                                </p:cTn>
                              </p:par>
                            </p:childTnLst>
                          </p:cTn>
                        </p:par>
                        <p:par>
                          <p:cTn id="106" fill="hold">
                            <p:stCondLst>
                              <p:cond delay="3400"/>
                            </p:stCondLst>
                            <p:childTnLst>
                              <p:par>
                                <p:cTn id="107" presetID="1" presetClass="entr" presetSubtype="0" fill="hold" nodeType="afterEffect">
                                  <p:stCondLst>
                                    <p:cond delay="100"/>
                                  </p:stCondLst>
                                  <p:childTnLst>
                                    <p:set>
                                      <p:cBhvr>
                                        <p:cTn id="108" dur="1" fill="hold">
                                          <p:stCondLst>
                                            <p:cond delay="0"/>
                                          </p:stCondLst>
                                        </p:cTn>
                                        <p:tgtEl>
                                          <p:spTgt spid="5">
                                            <p:txEl>
                                              <p:pRg st="15" end="15"/>
                                            </p:txEl>
                                          </p:spTgt>
                                        </p:tgtEl>
                                        <p:attrNameLst>
                                          <p:attrName>style.visibility</p:attrName>
                                        </p:attrNameLst>
                                      </p:cBhvr>
                                      <p:to>
                                        <p:strVal val="visible"/>
                                      </p:to>
                                    </p:set>
                                  </p:childTnLst>
                                </p:cTn>
                              </p:par>
                            </p:childTnLst>
                          </p:cTn>
                        </p:par>
                        <p:par>
                          <p:cTn id="109" fill="hold">
                            <p:stCondLst>
                              <p:cond delay="3500"/>
                            </p:stCondLst>
                            <p:childTnLst>
                              <p:par>
                                <p:cTn id="110" presetID="1" presetClass="entr" presetSubtype="0" fill="hold" nodeType="afterEffect">
                                  <p:stCondLst>
                                    <p:cond delay="100"/>
                                  </p:stCondLst>
                                  <p:childTnLst>
                                    <p:set>
                                      <p:cBhvr>
                                        <p:cTn id="111" dur="1" fill="hold">
                                          <p:stCondLst>
                                            <p:cond delay="0"/>
                                          </p:stCondLst>
                                        </p:cTn>
                                        <p:tgtEl>
                                          <p:spTgt spid="5">
                                            <p:txEl>
                                              <p:pRg st="16" end="16"/>
                                            </p:txEl>
                                          </p:spTgt>
                                        </p:tgtEl>
                                        <p:attrNameLst>
                                          <p:attrName>style.visibility</p:attrName>
                                        </p:attrNameLst>
                                      </p:cBhvr>
                                      <p:to>
                                        <p:strVal val="visible"/>
                                      </p:to>
                                    </p:set>
                                  </p:childTnLst>
                                </p:cTn>
                              </p:par>
                            </p:childTnLst>
                          </p:cTn>
                        </p:par>
                        <p:par>
                          <p:cTn id="112" fill="hold">
                            <p:stCondLst>
                              <p:cond delay="3600"/>
                            </p:stCondLst>
                            <p:childTnLst>
                              <p:par>
                                <p:cTn id="113" presetID="1" presetClass="entr" presetSubtype="0" fill="hold" nodeType="afterEffect">
                                  <p:stCondLst>
                                    <p:cond delay="100"/>
                                  </p:stCondLst>
                                  <p:childTnLst>
                                    <p:set>
                                      <p:cBhvr>
                                        <p:cTn id="114" dur="1" fill="hold">
                                          <p:stCondLst>
                                            <p:cond delay="0"/>
                                          </p:stCondLst>
                                        </p:cTn>
                                        <p:tgtEl>
                                          <p:spTgt spid="5">
                                            <p:txEl>
                                              <p:pRg st="17" end="17"/>
                                            </p:txEl>
                                          </p:spTgt>
                                        </p:tgtEl>
                                        <p:attrNameLst>
                                          <p:attrName>style.visibility</p:attrName>
                                        </p:attrNameLst>
                                      </p:cBhvr>
                                      <p:to>
                                        <p:strVal val="visible"/>
                                      </p:to>
                                    </p:set>
                                  </p:childTnLst>
                                </p:cTn>
                              </p:par>
                            </p:childTnLst>
                          </p:cTn>
                        </p:par>
                        <p:par>
                          <p:cTn id="115" fill="hold">
                            <p:stCondLst>
                              <p:cond delay="3700"/>
                            </p:stCondLst>
                            <p:childTnLst>
                              <p:par>
                                <p:cTn id="116" presetID="1" presetClass="entr" presetSubtype="0" fill="hold" nodeType="afterEffect">
                                  <p:stCondLst>
                                    <p:cond delay="100"/>
                                  </p:stCondLst>
                                  <p:childTnLst>
                                    <p:set>
                                      <p:cBhvr>
                                        <p:cTn id="117" dur="1" fill="hold">
                                          <p:stCondLst>
                                            <p:cond delay="0"/>
                                          </p:stCondLst>
                                        </p:cTn>
                                        <p:tgtEl>
                                          <p:spTgt spid="5">
                                            <p:txEl>
                                              <p:pRg st="18" end="18"/>
                                            </p:txEl>
                                          </p:spTgt>
                                        </p:tgtEl>
                                        <p:attrNameLst>
                                          <p:attrName>style.visibility</p:attrName>
                                        </p:attrNameLst>
                                      </p:cBhvr>
                                      <p:to>
                                        <p:strVal val="visible"/>
                                      </p:to>
                                    </p:set>
                                  </p:childTnLst>
                                </p:cTn>
                              </p:par>
                            </p:childTnLst>
                          </p:cTn>
                        </p:par>
                        <p:par>
                          <p:cTn id="118" fill="hold">
                            <p:stCondLst>
                              <p:cond delay="3800"/>
                            </p:stCondLst>
                            <p:childTnLst>
                              <p:par>
                                <p:cTn id="119" presetID="1" presetClass="entr" presetSubtype="0" fill="hold" nodeType="afterEffect">
                                  <p:stCondLst>
                                    <p:cond delay="100"/>
                                  </p:stCondLst>
                                  <p:childTnLst>
                                    <p:set>
                                      <p:cBhvr>
                                        <p:cTn id="120" dur="1" fill="hold">
                                          <p:stCondLst>
                                            <p:cond delay="0"/>
                                          </p:stCondLst>
                                        </p:cTn>
                                        <p:tgtEl>
                                          <p:spTgt spid="6">
                                            <p:txEl>
                                              <p:pRg st="0" end="0"/>
                                            </p:txEl>
                                          </p:spTgt>
                                        </p:tgtEl>
                                        <p:attrNameLst>
                                          <p:attrName>style.visibility</p:attrName>
                                        </p:attrNameLst>
                                      </p:cBhvr>
                                      <p:to>
                                        <p:strVal val="visible"/>
                                      </p:to>
                                    </p:set>
                                  </p:childTnLst>
                                </p:cTn>
                              </p:par>
                            </p:childTnLst>
                          </p:cTn>
                        </p:par>
                        <p:par>
                          <p:cTn id="121" fill="hold">
                            <p:stCondLst>
                              <p:cond delay="3900"/>
                            </p:stCondLst>
                            <p:childTnLst>
                              <p:par>
                                <p:cTn id="122" presetID="1" presetClass="entr" presetSubtype="0" fill="hold" nodeType="afterEffect">
                                  <p:stCondLst>
                                    <p:cond delay="100"/>
                                  </p:stCondLst>
                                  <p:childTnLst>
                                    <p:set>
                                      <p:cBhvr>
                                        <p:cTn id="123" dur="1" fill="hold">
                                          <p:stCondLst>
                                            <p:cond delay="0"/>
                                          </p:stCondLst>
                                        </p:cTn>
                                        <p:tgtEl>
                                          <p:spTgt spid="6">
                                            <p:txEl>
                                              <p:pRg st="1" end="1"/>
                                            </p:txEl>
                                          </p:spTgt>
                                        </p:tgtEl>
                                        <p:attrNameLst>
                                          <p:attrName>style.visibility</p:attrName>
                                        </p:attrNameLst>
                                      </p:cBhvr>
                                      <p:to>
                                        <p:strVal val="visible"/>
                                      </p:to>
                                    </p:set>
                                  </p:childTnLst>
                                </p:cTn>
                              </p:par>
                            </p:childTnLst>
                          </p:cTn>
                        </p:par>
                        <p:par>
                          <p:cTn id="124" fill="hold">
                            <p:stCondLst>
                              <p:cond delay="4000"/>
                            </p:stCondLst>
                            <p:childTnLst>
                              <p:par>
                                <p:cTn id="125" presetID="1" presetClass="entr" presetSubtype="0" fill="hold" nodeType="afterEffect">
                                  <p:stCondLst>
                                    <p:cond delay="100"/>
                                  </p:stCondLst>
                                  <p:childTnLst>
                                    <p:set>
                                      <p:cBhvr>
                                        <p:cTn id="126" dur="1" fill="hold">
                                          <p:stCondLst>
                                            <p:cond delay="0"/>
                                          </p:stCondLst>
                                        </p:cTn>
                                        <p:tgtEl>
                                          <p:spTgt spid="6">
                                            <p:txEl>
                                              <p:pRg st="2" end="2"/>
                                            </p:txEl>
                                          </p:spTgt>
                                        </p:tgtEl>
                                        <p:attrNameLst>
                                          <p:attrName>style.visibility</p:attrName>
                                        </p:attrNameLst>
                                      </p:cBhvr>
                                      <p:to>
                                        <p:strVal val="visible"/>
                                      </p:to>
                                    </p:set>
                                  </p:childTnLst>
                                </p:cTn>
                              </p:par>
                            </p:childTnLst>
                          </p:cTn>
                        </p:par>
                        <p:par>
                          <p:cTn id="127" fill="hold">
                            <p:stCondLst>
                              <p:cond delay="4100"/>
                            </p:stCondLst>
                            <p:childTnLst>
                              <p:par>
                                <p:cTn id="128" presetID="1" presetClass="entr" presetSubtype="0" fill="hold" nodeType="afterEffect">
                                  <p:stCondLst>
                                    <p:cond delay="100"/>
                                  </p:stCondLst>
                                  <p:childTnLst>
                                    <p:set>
                                      <p:cBhvr>
                                        <p:cTn id="129" dur="1" fill="hold">
                                          <p:stCondLst>
                                            <p:cond delay="0"/>
                                          </p:stCondLst>
                                        </p:cTn>
                                        <p:tgtEl>
                                          <p:spTgt spid="6">
                                            <p:txEl>
                                              <p:pRg st="3" end="3"/>
                                            </p:txEl>
                                          </p:spTgt>
                                        </p:tgtEl>
                                        <p:attrNameLst>
                                          <p:attrName>style.visibility</p:attrName>
                                        </p:attrNameLst>
                                      </p:cBhvr>
                                      <p:to>
                                        <p:strVal val="visible"/>
                                      </p:to>
                                    </p:set>
                                  </p:childTnLst>
                                </p:cTn>
                              </p:par>
                            </p:childTnLst>
                          </p:cTn>
                        </p:par>
                        <p:par>
                          <p:cTn id="130" fill="hold">
                            <p:stCondLst>
                              <p:cond delay="4200"/>
                            </p:stCondLst>
                            <p:childTnLst>
                              <p:par>
                                <p:cTn id="131" presetID="1" presetClass="entr" presetSubtype="0" fill="hold" nodeType="afterEffect">
                                  <p:stCondLst>
                                    <p:cond delay="100"/>
                                  </p:stCondLst>
                                  <p:childTnLst>
                                    <p:set>
                                      <p:cBhvr>
                                        <p:cTn id="132" dur="1" fill="hold">
                                          <p:stCondLst>
                                            <p:cond delay="0"/>
                                          </p:stCondLst>
                                        </p:cTn>
                                        <p:tgtEl>
                                          <p:spTgt spid="6">
                                            <p:txEl>
                                              <p:pRg st="4" end="4"/>
                                            </p:txEl>
                                          </p:spTgt>
                                        </p:tgtEl>
                                        <p:attrNameLst>
                                          <p:attrName>style.visibility</p:attrName>
                                        </p:attrNameLst>
                                      </p:cBhvr>
                                      <p:to>
                                        <p:strVal val="visible"/>
                                      </p:to>
                                    </p:set>
                                  </p:childTnLst>
                                </p:cTn>
                              </p:par>
                            </p:childTnLst>
                          </p:cTn>
                        </p:par>
                        <p:par>
                          <p:cTn id="133" fill="hold">
                            <p:stCondLst>
                              <p:cond delay="4300"/>
                            </p:stCondLst>
                            <p:childTnLst>
                              <p:par>
                                <p:cTn id="134" presetID="1" presetClass="entr" presetSubtype="0" fill="hold" nodeType="afterEffect">
                                  <p:stCondLst>
                                    <p:cond delay="100"/>
                                  </p:stCondLst>
                                  <p:childTnLst>
                                    <p:set>
                                      <p:cBhvr>
                                        <p:cTn id="135" dur="1" fill="hold">
                                          <p:stCondLst>
                                            <p:cond delay="0"/>
                                          </p:stCondLst>
                                        </p:cTn>
                                        <p:tgtEl>
                                          <p:spTgt spid="6">
                                            <p:txEl>
                                              <p:pRg st="5" end="5"/>
                                            </p:txEl>
                                          </p:spTgt>
                                        </p:tgtEl>
                                        <p:attrNameLst>
                                          <p:attrName>style.visibility</p:attrName>
                                        </p:attrNameLst>
                                      </p:cBhvr>
                                      <p:to>
                                        <p:strVal val="visible"/>
                                      </p:to>
                                    </p:set>
                                  </p:childTnLst>
                                </p:cTn>
                              </p:par>
                            </p:childTnLst>
                          </p:cTn>
                        </p:par>
                        <p:par>
                          <p:cTn id="136" fill="hold">
                            <p:stCondLst>
                              <p:cond delay="4400"/>
                            </p:stCondLst>
                            <p:childTnLst>
                              <p:par>
                                <p:cTn id="137" presetID="1" presetClass="entr" presetSubtype="0" fill="hold" nodeType="afterEffect">
                                  <p:stCondLst>
                                    <p:cond delay="100"/>
                                  </p:stCondLst>
                                  <p:childTnLst>
                                    <p:set>
                                      <p:cBhvr>
                                        <p:cTn id="138" dur="1" fill="hold">
                                          <p:stCondLst>
                                            <p:cond delay="0"/>
                                          </p:stCondLst>
                                        </p:cTn>
                                        <p:tgtEl>
                                          <p:spTgt spid="6">
                                            <p:txEl>
                                              <p:pRg st="6" end="6"/>
                                            </p:txEl>
                                          </p:spTgt>
                                        </p:tgtEl>
                                        <p:attrNameLst>
                                          <p:attrName>style.visibility</p:attrName>
                                        </p:attrNameLst>
                                      </p:cBhvr>
                                      <p:to>
                                        <p:strVal val="visible"/>
                                      </p:to>
                                    </p:set>
                                  </p:childTnLst>
                                </p:cTn>
                              </p:par>
                            </p:childTnLst>
                          </p:cTn>
                        </p:par>
                        <p:par>
                          <p:cTn id="139" fill="hold">
                            <p:stCondLst>
                              <p:cond delay="4500"/>
                            </p:stCondLst>
                            <p:childTnLst>
                              <p:par>
                                <p:cTn id="140" presetID="1" presetClass="entr" presetSubtype="0" fill="hold" nodeType="afterEffect">
                                  <p:stCondLst>
                                    <p:cond delay="100"/>
                                  </p:stCondLst>
                                  <p:childTnLst>
                                    <p:set>
                                      <p:cBhvr>
                                        <p:cTn id="141" dur="1" fill="hold">
                                          <p:stCondLst>
                                            <p:cond delay="0"/>
                                          </p:stCondLst>
                                        </p:cTn>
                                        <p:tgtEl>
                                          <p:spTgt spid="6">
                                            <p:txEl>
                                              <p:pRg st="7" end="7"/>
                                            </p:txEl>
                                          </p:spTgt>
                                        </p:tgtEl>
                                        <p:attrNameLst>
                                          <p:attrName>style.visibility</p:attrName>
                                        </p:attrNameLst>
                                      </p:cBhvr>
                                      <p:to>
                                        <p:strVal val="visible"/>
                                      </p:to>
                                    </p:set>
                                  </p:childTnLst>
                                </p:cTn>
                              </p:par>
                            </p:childTnLst>
                          </p:cTn>
                        </p:par>
                        <p:par>
                          <p:cTn id="142" fill="hold">
                            <p:stCondLst>
                              <p:cond delay="4600"/>
                            </p:stCondLst>
                            <p:childTnLst>
                              <p:par>
                                <p:cTn id="143" presetID="1" presetClass="entr" presetSubtype="0" fill="hold" nodeType="afterEffect">
                                  <p:stCondLst>
                                    <p:cond delay="100"/>
                                  </p:stCondLst>
                                  <p:childTnLst>
                                    <p:set>
                                      <p:cBhvr>
                                        <p:cTn id="144" dur="1" fill="hold">
                                          <p:stCondLst>
                                            <p:cond delay="0"/>
                                          </p:stCondLst>
                                        </p:cTn>
                                        <p:tgtEl>
                                          <p:spTgt spid="6">
                                            <p:txEl>
                                              <p:pRg st="8" end="8"/>
                                            </p:txEl>
                                          </p:spTgt>
                                        </p:tgtEl>
                                        <p:attrNameLst>
                                          <p:attrName>style.visibility</p:attrName>
                                        </p:attrNameLst>
                                      </p:cBhvr>
                                      <p:to>
                                        <p:strVal val="visible"/>
                                      </p:to>
                                    </p:set>
                                  </p:childTnLst>
                                </p:cTn>
                              </p:par>
                            </p:childTnLst>
                          </p:cTn>
                        </p:par>
                        <p:par>
                          <p:cTn id="145" fill="hold">
                            <p:stCondLst>
                              <p:cond delay="4700"/>
                            </p:stCondLst>
                            <p:childTnLst>
                              <p:par>
                                <p:cTn id="146" presetID="1" presetClass="entr" presetSubtype="0" fill="hold" nodeType="afterEffect">
                                  <p:stCondLst>
                                    <p:cond delay="100"/>
                                  </p:stCondLst>
                                  <p:childTnLst>
                                    <p:set>
                                      <p:cBhvr>
                                        <p:cTn id="147" dur="1" fill="hold">
                                          <p:stCondLst>
                                            <p:cond delay="0"/>
                                          </p:stCondLst>
                                        </p:cTn>
                                        <p:tgtEl>
                                          <p:spTgt spid="6">
                                            <p:txEl>
                                              <p:pRg st="9" end="9"/>
                                            </p:txEl>
                                          </p:spTgt>
                                        </p:tgtEl>
                                        <p:attrNameLst>
                                          <p:attrName>style.visibility</p:attrName>
                                        </p:attrNameLst>
                                      </p:cBhvr>
                                      <p:to>
                                        <p:strVal val="visible"/>
                                      </p:to>
                                    </p:set>
                                  </p:childTnLst>
                                </p:cTn>
                              </p:par>
                            </p:childTnLst>
                          </p:cTn>
                        </p:par>
                        <p:par>
                          <p:cTn id="148" fill="hold">
                            <p:stCondLst>
                              <p:cond delay="4800"/>
                            </p:stCondLst>
                            <p:childTnLst>
                              <p:par>
                                <p:cTn id="149" presetID="1" presetClass="entr" presetSubtype="0" fill="hold" nodeType="afterEffect">
                                  <p:stCondLst>
                                    <p:cond delay="100"/>
                                  </p:stCondLst>
                                  <p:childTnLst>
                                    <p:set>
                                      <p:cBhvr>
                                        <p:cTn id="150" dur="1" fill="hold">
                                          <p:stCondLst>
                                            <p:cond delay="0"/>
                                          </p:stCondLst>
                                        </p:cTn>
                                        <p:tgtEl>
                                          <p:spTgt spid="6">
                                            <p:txEl>
                                              <p:pRg st="10" end="10"/>
                                            </p:txEl>
                                          </p:spTgt>
                                        </p:tgtEl>
                                        <p:attrNameLst>
                                          <p:attrName>style.visibility</p:attrName>
                                        </p:attrNameLst>
                                      </p:cBhvr>
                                      <p:to>
                                        <p:strVal val="visible"/>
                                      </p:to>
                                    </p:set>
                                  </p:childTnLst>
                                </p:cTn>
                              </p:par>
                            </p:childTnLst>
                          </p:cTn>
                        </p:par>
                        <p:par>
                          <p:cTn id="151" fill="hold">
                            <p:stCondLst>
                              <p:cond delay="4900"/>
                            </p:stCondLst>
                            <p:childTnLst>
                              <p:par>
                                <p:cTn id="152" presetID="1" presetClass="entr" presetSubtype="0" fill="hold" nodeType="afterEffect">
                                  <p:stCondLst>
                                    <p:cond delay="100"/>
                                  </p:stCondLst>
                                  <p:childTnLst>
                                    <p:set>
                                      <p:cBhvr>
                                        <p:cTn id="153" dur="1" fill="hold">
                                          <p:stCondLst>
                                            <p:cond delay="0"/>
                                          </p:stCondLst>
                                        </p:cTn>
                                        <p:tgtEl>
                                          <p:spTgt spid="6">
                                            <p:txEl>
                                              <p:pRg st="11" end="11"/>
                                            </p:txEl>
                                          </p:spTgt>
                                        </p:tgtEl>
                                        <p:attrNameLst>
                                          <p:attrName>style.visibility</p:attrName>
                                        </p:attrNameLst>
                                      </p:cBhvr>
                                      <p:to>
                                        <p:strVal val="visible"/>
                                      </p:to>
                                    </p:set>
                                  </p:childTnLst>
                                </p:cTn>
                              </p:par>
                            </p:childTnLst>
                          </p:cTn>
                        </p:par>
                        <p:par>
                          <p:cTn id="154" fill="hold">
                            <p:stCondLst>
                              <p:cond delay="5000"/>
                            </p:stCondLst>
                            <p:childTnLst>
                              <p:par>
                                <p:cTn id="155" presetID="1" presetClass="entr" presetSubtype="0" fill="hold" nodeType="afterEffect">
                                  <p:stCondLst>
                                    <p:cond delay="100"/>
                                  </p:stCondLst>
                                  <p:childTnLst>
                                    <p:set>
                                      <p:cBhvr>
                                        <p:cTn id="156" dur="1" fill="hold">
                                          <p:stCondLst>
                                            <p:cond delay="0"/>
                                          </p:stCondLst>
                                        </p:cTn>
                                        <p:tgtEl>
                                          <p:spTgt spid="6">
                                            <p:txEl>
                                              <p:pRg st="12" end="12"/>
                                            </p:txEl>
                                          </p:spTgt>
                                        </p:tgtEl>
                                        <p:attrNameLst>
                                          <p:attrName>style.visibility</p:attrName>
                                        </p:attrNameLst>
                                      </p:cBhvr>
                                      <p:to>
                                        <p:strVal val="visible"/>
                                      </p:to>
                                    </p:set>
                                  </p:childTnLst>
                                </p:cTn>
                              </p:par>
                            </p:childTnLst>
                          </p:cTn>
                        </p:par>
                        <p:par>
                          <p:cTn id="157" fill="hold">
                            <p:stCondLst>
                              <p:cond delay="5100"/>
                            </p:stCondLst>
                            <p:childTnLst>
                              <p:par>
                                <p:cTn id="158" presetID="1" presetClass="entr" presetSubtype="0" fill="hold" nodeType="afterEffect">
                                  <p:stCondLst>
                                    <p:cond delay="100"/>
                                  </p:stCondLst>
                                  <p:childTnLst>
                                    <p:set>
                                      <p:cBhvr>
                                        <p:cTn id="159" dur="1" fill="hold">
                                          <p:stCondLst>
                                            <p:cond delay="0"/>
                                          </p:stCondLst>
                                        </p:cTn>
                                        <p:tgtEl>
                                          <p:spTgt spid="6">
                                            <p:txEl>
                                              <p:pRg st="13" end="13"/>
                                            </p:txEl>
                                          </p:spTgt>
                                        </p:tgtEl>
                                        <p:attrNameLst>
                                          <p:attrName>style.visibility</p:attrName>
                                        </p:attrNameLst>
                                      </p:cBhvr>
                                      <p:to>
                                        <p:strVal val="visible"/>
                                      </p:to>
                                    </p:set>
                                  </p:childTnLst>
                                </p:cTn>
                              </p:par>
                            </p:childTnLst>
                          </p:cTn>
                        </p:par>
                        <p:par>
                          <p:cTn id="160" fill="hold">
                            <p:stCondLst>
                              <p:cond delay="5200"/>
                            </p:stCondLst>
                            <p:childTnLst>
                              <p:par>
                                <p:cTn id="161" presetID="1" presetClass="entr" presetSubtype="0" fill="hold" nodeType="afterEffect">
                                  <p:stCondLst>
                                    <p:cond delay="100"/>
                                  </p:stCondLst>
                                  <p:childTnLst>
                                    <p:set>
                                      <p:cBhvr>
                                        <p:cTn id="162" dur="1" fill="hold">
                                          <p:stCondLst>
                                            <p:cond delay="0"/>
                                          </p:stCondLst>
                                        </p:cTn>
                                        <p:tgtEl>
                                          <p:spTgt spid="6">
                                            <p:txEl>
                                              <p:pRg st="14" end="14"/>
                                            </p:txEl>
                                          </p:spTgt>
                                        </p:tgtEl>
                                        <p:attrNameLst>
                                          <p:attrName>style.visibility</p:attrName>
                                        </p:attrNameLst>
                                      </p:cBhvr>
                                      <p:to>
                                        <p:strVal val="visible"/>
                                      </p:to>
                                    </p:set>
                                  </p:childTnLst>
                                </p:cTn>
                              </p:par>
                            </p:childTnLst>
                          </p:cTn>
                        </p:par>
                        <p:par>
                          <p:cTn id="163" fill="hold">
                            <p:stCondLst>
                              <p:cond delay="5300"/>
                            </p:stCondLst>
                            <p:childTnLst>
                              <p:par>
                                <p:cTn id="164" presetID="1" presetClass="entr" presetSubtype="0" fill="hold" nodeType="afterEffect">
                                  <p:stCondLst>
                                    <p:cond delay="100"/>
                                  </p:stCondLst>
                                  <p:childTnLst>
                                    <p:set>
                                      <p:cBhvr>
                                        <p:cTn id="165"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yria_2707973b.jpg"/>
          <p:cNvPicPr>
            <a:picLocks noGrp="1" noChangeAspect="1"/>
          </p:cNvPicPr>
          <p:nvPr>
            <p:ph idx="1"/>
          </p:nvPr>
        </p:nvPicPr>
        <p:blipFill>
          <a:blip r:embed="rId2">
            <a:extLst>
              <a:ext uri="{28A0092B-C50C-407E-A947-70E740481C1C}">
                <a14:useLocalDpi xmlns:a14="http://schemas.microsoft.com/office/drawing/2010/main" val="0"/>
              </a:ext>
            </a:extLst>
          </a:blip>
          <a:srcRect t="5946" b="5946"/>
          <a:stretch>
            <a:fillRect/>
          </a:stretch>
        </p:blipFill>
        <p:spPr>
          <a:xfrm>
            <a:off x="256721" y="965231"/>
            <a:ext cx="8685166" cy="4776507"/>
          </a:xfrm>
        </p:spPr>
      </p:pic>
      <p:sp>
        <p:nvSpPr>
          <p:cNvPr id="4" name="Footer Placeholder 3"/>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4014808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a:cs typeface="Times"/>
              </a:rPr>
              <a:t>Syrian conflict roots</a:t>
            </a:r>
            <a:endParaRPr lang="en-US" sz="4000" dirty="0">
              <a:latin typeface="Times"/>
              <a:cs typeface="Times"/>
            </a:endParaRPr>
          </a:p>
        </p:txBody>
      </p:sp>
      <p:sp>
        <p:nvSpPr>
          <p:cNvPr id="3" name="Content Placeholder 2"/>
          <p:cNvSpPr>
            <a:spLocks noGrp="1"/>
          </p:cNvSpPr>
          <p:nvPr>
            <p:ph idx="1"/>
          </p:nvPr>
        </p:nvSpPr>
        <p:spPr>
          <a:xfrm>
            <a:off x="457200" y="1676400"/>
            <a:ext cx="8229600" cy="3197225"/>
          </a:xfrm>
        </p:spPr>
        <p:txBody>
          <a:bodyPr>
            <a:normAutofit/>
          </a:bodyPr>
          <a:lstStyle/>
          <a:p>
            <a:r>
              <a:rPr lang="en-GB" sz="2800" dirty="0" smtClean="0">
                <a:latin typeface="Times"/>
                <a:cs typeface="Times"/>
              </a:rPr>
              <a:t>5 </a:t>
            </a:r>
            <a:r>
              <a:rPr lang="en-GB" sz="2800" dirty="0">
                <a:latin typeface="Times"/>
                <a:cs typeface="Times"/>
              </a:rPr>
              <a:t>year drought (2007-</a:t>
            </a:r>
            <a:r>
              <a:rPr lang="en-GB" sz="2800" dirty="0" smtClean="0">
                <a:latin typeface="Times"/>
                <a:cs typeface="Times"/>
              </a:rPr>
              <a:t>08), worst </a:t>
            </a:r>
            <a:r>
              <a:rPr lang="en-GB" sz="2800" dirty="0">
                <a:latin typeface="Times"/>
                <a:cs typeface="Times"/>
              </a:rPr>
              <a:t>ever </a:t>
            </a:r>
            <a:r>
              <a:rPr lang="en-GB" sz="2800" dirty="0" smtClean="0">
                <a:latin typeface="Times"/>
                <a:cs typeface="Times"/>
              </a:rPr>
              <a:t>recorded</a:t>
            </a:r>
          </a:p>
          <a:p>
            <a:r>
              <a:rPr lang="en-GB" sz="2800" dirty="0" smtClean="0">
                <a:latin typeface="Times"/>
                <a:cs typeface="Times"/>
              </a:rPr>
              <a:t>75</a:t>
            </a:r>
            <a:r>
              <a:rPr lang="en-GB" sz="2800" dirty="0">
                <a:latin typeface="Times"/>
                <a:cs typeface="Times"/>
              </a:rPr>
              <a:t>% of livestock </a:t>
            </a:r>
            <a:r>
              <a:rPr lang="en-GB" sz="2800" dirty="0" smtClean="0">
                <a:latin typeface="Times"/>
                <a:cs typeface="Times"/>
              </a:rPr>
              <a:t>died</a:t>
            </a:r>
            <a:endParaRPr lang="en-GB" sz="2800" dirty="0">
              <a:latin typeface="Times"/>
              <a:cs typeface="Times"/>
            </a:endParaRPr>
          </a:p>
          <a:p>
            <a:r>
              <a:rPr lang="en-GB" sz="2800" dirty="0" smtClean="0">
                <a:latin typeface="Times"/>
                <a:cs typeface="Times"/>
              </a:rPr>
              <a:t>Around </a:t>
            </a:r>
            <a:r>
              <a:rPr lang="en-GB" sz="2800" dirty="0">
                <a:latin typeface="Times"/>
                <a:cs typeface="Times"/>
              </a:rPr>
              <a:t>half of </a:t>
            </a:r>
            <a:r>
              <a:rPr lang="en-GB" sz="2800" dirty="0" smtClean="0">
                <a:latin typeface="Times"/>
                <a:cs typeface="Times"/>
              </a:rPr>
              <a:t>crops failed</a:t>
            </a:r>
          </a:p>
          <a:p>
            <a:r>
              <a:rPr lang="en-GB" sz="2800" dirty="0">
                <a:latin typeface="Times"/>
                <a:cs typeface="Times"/>
              </a:rPr>
              <a:t>M</a:t>
            </a:r>
            <a:r>
              <a:rPr lang="en-GB" sz="2800" dirty="0" smtClean="0">
                <a:latin typeface="Times"/>
                <a:cs typeface="Times"/>
              </a:rPr>
              <a:t>ass </a:t>
            </a:r>
            <a:r>
              <a:rPr lang="en-GB" sz="2800" dirty="0">
                <a:latin typeface="Times"/>
                <a:cs typeface="Times"/>
              </a:rPr>
              <a:t>migration to </a:t>
            </a:r>
            <a:r>
              <a:rPr lang="en-GB" sz="2800" dirty="0" smtClean="0">
                <a:latin typeface="Times"/>
                <a:cs typeface="Times"/>
              </a:rPr>
              <a:t>cities</a:t>
            </a:r>
            <a:endParaRPr lang="en-GB" sz="2800" dirty="0">
              <a:latin typeface="Times"/>
              <a:cs typeface="Times"/>
            </a:endParaRPr>
          </a:p>
          <a:p>
            <a:r>
              <a:rPr lang="en-GB" sz="2800" dirty="0">
                <a:latin typeface="Times"/>
                <a:cs typeface="Times"/>
              </a:rPr>
              <a:t>Y</a:t>
            </a:r>
            <a:r>
              <a:rPr lang="en-GB" sz="2800" dirty="0" smtClean="0">
                <a:latin typeface="Times"/>
                <a:cs typeface="Times"/>
              </a:rPr>
              <a:t>outh </a:t>
            </a:r>
            <a:r>
              <a:rPr lang="en-GB" sz="2800" dirty="0">
                <a:latin typeface="Times"/>
                <a:cs typeface="Times"/>
              </a:rPr>
              <a:t>unemployment reached around 48</a:t>
            </a:r>
            <a:r>
              <a:rPr lang="en-GB" sz="2800" dirty="0" smtClean="0">
                <a:latin typeface="Times"/>
                <a:cs typeface="Times"/>
              </a:rPr>
              <a:t>%</a:t>
            </a:r>
            <a:endParaRPr lang="en-GB" sz="2800" dirty="0">
              <a:latin typeface="Times"/>
              <a:cs typeface="Times"/>
            </a:endParaRPr>
          </a:p>
          <a:p>
            <a:endParaRPr lang="en-GB" sz="2800" dirty="0" smtClean="0">
              <a:latin typeface="Times"/>
              <a:cs typeface="Times"/>
            </a:endParaRPr>
          </a:p>
          <a:p>
            <a:endParaRPr lang="en-US" sz="2800" dirty="0">
              <a:latin typeface="Times"/>
              <a:cs typeface="Times"/>
            </a:endParaRPr>
          </a:p>
        </p:txBody>
      </p:sp>
      <p:sp>
        <p:nvSpPr>
          <p:cNvPr id="4" name="Footer Placeholder 3"/>
          <p:cNvSpPr>
            <a:spLocks noGrp="1"/>
          </p:cNvSpPr>
          <p:nvPr>
            <p:ph type="ftr" sz="quarter" idx="11"/>
          </p:nvPr>
        </p:nvSpPr>
        <p:spPr/>
        <p:txBody>
          <a:bodyPr/>
          <a:lstStyle/>
          <a:p>
            <a:r>
              <a:rPr lang="en-US" smtClean="0"/>
              <a:t>April Humble</a:t>
            </a:r>
            <a:endParaRPr lang="en-US"/>
          </a:p>
        </p:txBody>
      </p:sp>
      <p:sp>
        <p:nvSpPr>
          <p:cNvPr id="5" name="TextBox 4"/>
          <p:cNvSpPr txBox="1"/>
          <p:nvPr/>
        </p:nvSpPr>
        <p:spPr>
          <a:xfrm>
            <a:off x="457200" y="4683126"/>
            <a:ext cx="7543799" cy="1338828"/>
          </a:xfrm>
          <a:prstGeom prst="rect">
            <a:avLst/>
          </a:prstGeom>
          <a:noFill/>
        </p:spPr>
        <p:txBody>
          <a:bodyPr wrap="square" rtlCol="0">
            <a:spAutoFit/>
          </a:bodyPr>
          <a:lstStyle/>
          <a:p>
            <a:pPr marL="342900" indent="-342900">
              <a:buFont typeface="Arial"/>
              <a:buChar char="•"/>
            </a:pPr>
            <a:r>
              <a:rPr lang="en-GB" sz="2800" dirty="0">
                <a:latin typeface="Times"/>
                <a:cs typeface="Times"/>
              </a:rPr>
              <a:t>First great climate conflict and mass climate-</a:t>
            </a:r>
            <a:r>
              <a:rPr lang="en-GB" sz="2800" dirty="0" err="1">
                <a:latin typeface="Times"/>
                <a:cs typeface="Times"/>
              </a:rPr>
              <a:t>incuded</a:t>
            </a:r>
            <a:r>
              <a:rPr lang="en-GB" sz="2800" dirty="0">
                <a:latin typeface="Times"/>
                <a:cs typeface="Times"/>
              </a:rPr>
              <a:t> migration</a:t>
            </a:r>
          </a:p>
          <a:p>
            <a:endParaRPr lang="en-US" sz="2500" dirty="0"/>
          </a:p>
        </p:txBody>
      </p:sp>
    </p:spTree>
    <p:extLst>
      <p:ext uri="{BB962C8B-B14F-4D97-AF65-F5344CB8AC3E}">
        <p14:creationId xmlns:p14="http://schemas.microsoft.com/office/powerpoint/2010/main" val="249878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300-syriaRefugeeFlow.jpg"/>
          <p:cNvPicPr>
            <a:picLocks noGrp="1" noChangeAspect="1"/>
          </p:cNvPicPr>
          <p:nvPr>
            <p:ph idx="1"/>
          </p:nvPr>
        </p:nvPicPr>
        <p:blipFill>
          <a:blip r:embed="rId2">
            <a:extLst>
              <a:ext uri="{28A0092B-C50C-407E-A947-70E740481C1C}">
                <a14:useLocalDpi xmlns:a14="http://schemas.microsoft.com/office/drawing/2010/main" val="0"/>
              </a:ext>
            </a:extLst>
          </a:blip>
          <a:srcRect t="11917" b="11917"/>
          <a:stretch>
            <a:fillRect/>
          </a:stretch>
        </p:blipFill>
        <p:spPr>
          <a:xfrm>
            <a:off x="270933" y="711200"/>
            <a:ext cx="8579436" cy="5645150"/>
          </a:xfrm>
        </p:spPr>
      </p:pic>
      <p:sp>
        <p:nvSpPr>
          <p:cNvPr id="4" name="Footer Placeholder 3"/>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1725714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a-fg-g-italy-migrants-detections.png"/>
          <p:cNvPicPr>
            <a:picLocks noGrp="1" noChangeAspect="1"/>
          </p:cNvPicPr>
          <p:nvPr>
            <p:ph idx="1"/>
          </p:nvPr>
        </p:nvPicPr>
        <p:blipFill>
          <a:blip r:embed="rId2">
            <a:extLst>
              <a:ext uri="{28A0092B-C50C-407E-A947-70E740481C1C}">
                <a14:useLocalDpi xmlns:a14="http://schemas.microsoft.com/office/drawing/2010/main" val="0"/>
              </a:ext>
            </a:extLst>
          </a:blip>
          <a:srcRect t="1031" b="1031"/>
          <a:stretch>
            <a:fillRect/>
          </a:stretch>
        </p:blipFill>
        <p:spPr>
          <a:xfrm>
            <a:off x="457200" y="1012825"/>
            <a:ext cx="8229600" cy="4525963"/>
          </a:xfrm>
        </p:spPr>
      </p:pic>
      <p:sp>
        <p:nvSpPr>
          <p:cNvPr id="4" name="Footer Placeholder 3"/>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216987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a:cs typeface="Times"/>
              </a:rPr>
              <a:t>Thousands have died in the Mediterranean this year</a:t>
            </a:r>
          </a:p>
          <a:p>
            <a:r>
              <a:rPr lang="en-US" dirty="0" smtClean="0">
                <a:latin typeface="Times"/>
                <a:cs typeface="Times"/>
              </a:rPr>
              <a:t>EU paid Turkey 1bn euro to secure borders further</a:t>
            </a:r>
          </a:p>
          <a:p>
            <a:r>
              <a:rPr lang="en-US" dirty="0" smtClean="0">
                <a:latin typeface="Times"/>
                <a:cs typeface="Times"/>
              </a:rPr>
              <a:t>Building of internal fences</a:t>
            </a:r>
            <a:endParaRPr lang="en-US" dirty="0">
              <a:latin typeface="Times"/>
              <a:cs typeface="Times"/>
            </a:endParaRPr>
          </a:p>
        </p:txBody>
      </p:sp>
      <p:sp>
        <p:nvSpPr>
          <p:cNvPr id="4" name="Footer Placeholder 3"/>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111547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8447"/>
            <a:ext cx="8229600" cy="3230562"/>
          </a:xfrm>
        </p:spPr>
        <p:txBody>
          <a:bodyPr>
            <a:normAutofit/>
          </a:bodyPr>
          <a:lstStyle/>
          <a:p>
            <a:r>
              <a:rPr lang="x-none" sz="2500" dirty="0" smtClean="0">
                <a:latin typeface="Times"/>
                <a:cs typeface="Times"/>
              </a:rPr>
              <a:t>T</a:t>
            </a:r>
            <a:r>
              <a:rPr lang="en-GB" sz="2500" dirty="0" err="1" smtClean="0">
                <a:latin typeface="Times"/>
                <a:cs typeface="Times"/>
              </a:rPr>
              <a:t>otal</a:t>
            </a:r>
            <a:r>
              <a:rPr lang="en-GB" sz="2500" dirty="0" smtClean="0">
                <a:latin typeface="Times"/>
                <a:cs typeface="Times"/>
              </a:rPr>
              <a:t> </a:t>
            </a:r>
            <a:r>
              <a:rPr lang="en-GB" sz="2500" dirty="0">
                <a:latin typeface="Times"/>
                <a:cs typeface="Times"/>
              </a:rPr>
              <a:t>sales of </a:t>
            </a:r>
            <a:r>
              <a:rPr lang="en-GB" sz="2500" dirty="0" smtClean="0">
                <a:latin typeface="Times"/>
                <a:cs typeface="Times"/>
              </a:rPr>
              <a:t>100 </a:t>
            </a:r>
            <a:r>
              <a:rPr lang="en-GB" sz="2500" dirty="0">
                <a:latin typeface="Times"/>
                <a:cs typeface="Times"/>
              </a:rPr>
              <a:t>largest arms companies listed by </a:t>
            </a:r>
            <a:r>
              <a:rPr lang="en-GB" sz="2500" dirty="0" smtClean="0">
                <a:latin typeface="Times"/>
                <a:cs typeface="Times"/>
              </a:rPr>
              <a:t>SIPRI amounted </a:t>
            </a:r>
            <a:r>
              <a:rPr lang="en-GB" sz="2500" dirty="0">
                <a:latin typeface="Times"/>
                <a:cs typeface="Times"/>
              </a:rPr>
              <a:t>to $395 billion (£234.8 billion or €289.6 billion) in 2012. </a:t>
            </a:r>
            <a:endParaRPr lang="en-GB" sz="2500" dirty="0" smtClean="0">
              <a:latin typeface="Times"/>
              <a:cs typeface="Times"/>
            </a:endParaRPr>
          </a:p>
          <a:p>
            <a:pPr marL="0" indent="0">
              <a:buNone/>
            </a:pPr>
            <a:endParaRPr lang="en-GB" sz="2500" dirty="0">
              <a:latin typeface="Times"/>
              <a:cs typeface="Times"/>
            </a:endParaRPr>
          </a:p>
          <a:p>
            <a:r>
              <a:rPr lang="en-GB" sz="2500" dirty="0" smtClean="0">
                <a:latin typeface="Times"/>
                <a:cs typeface="Times"/>
              </a:rPr>
              <a:t>Border </a:t>
            </a:r>
            <a:r>
              <a:rPr lang="en-GB" sz="2500" dirty="0">
                <a:latin typeface="Times"/>
                <a:cs typeface="Times"/>
              </a:rPr>
              <a:t>security market </a:t>
            </a:r>
            <a:r>
              <a:rPr lang="en-GB" sz="2500" dirty="0" smtClean="0">
                <a:latin typeface="Times"/>
                <a:cs typeface="Times"/>
              </a:rPr>
              <a:t>estimated </a:t>
            </a:r>
            <a:r>
              <a:rPr lang="en-GB" sz="2500" dirty="0">
                <a:latin typeface="Times"/>
                <a:cs typeface="Times"/>
              </a:rPr>
              <a:t>to reach just under $33.6 billion (£20 billion or €24.7 billion) in 2013. </a:t>
            </a:r>
            <a:endParaRPr lang="en-GB" sz="2500" dirty="0" smtClean="0">
              <a:latin typeface="Times"/>
              <a:cs typeface="Times"/>
            </a:endParaRPr>
          </a:p>
          <a:p>
            <a:endParaRPr lang="en-GB" sz="2200" dirty="0" smtClean="0"/>
          </a:p>
          <a:p>
            <a:endParaRPr lang="en-US" sz="2200" dirty="0"/>
          </a:p>
        </p:txBody>
      </p:sp>
      <p:sp>
        <p:nvSpPr>
          <p:cNvPr id="5" name="TextBox 4"/>
          <p:cNvSpPr txBox="1"/>
          <p:nvPr/>
        </p:nvSpPr>
        <p:spPr>
          <a:xfrm>
            <a:off x="1574801" y="558801"/>
            <a:ext cx="5892800" cy="553998"/>
          </a:xfrm>
          <a:prstGeom prst="rect">
            <a:avLst/>
          </a:prstGeom>
          <a:noFill/>
        </p:spPr>
        <p:txBody>
          <a:bodyPr wrap="square" rtlCol="0">
            <a:spAutoFit/>
          </a:bodyPr>
          <a:lstStyle/>
          <a:p>
            <a:pPr algn="ctr"/>
            <a:r>
              <a:rPr lang="en-US" sz="3000" dirty="0" smtClean="0">
                <a:latin typeface="Times"/>
                <a:cs typeface="Times"/>
              </a:rPr>
              <a:t>The Border Control Industry</a:t>
            </a:r>
            <a:endParaRPr lang="en-US" sz="3000" dirty="0">
              <a:latin typeface="Times"/>
              <a:cs typeface="Times"/>
            </a:endParaRPr>
          </a:p>
        </p:txBody>
      </p:sp>
    </p:spTree>
    <p:extLst>
      <p:ext uri="{BB962C8B-B14F-4D97-AF65-F5344CB8AC3E}">
        <p14:creationId xmlns:p14="http://schemas.microsoft.com/office/powerpoint/2010/main" val="376056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621" y="466253"/>
            <a:ext cx="8704356" cy="5571914"/>
          </a:xfrm>
        </p:spPr>
      </p:pic>
      <p:sp>
        <p:nvSpPr>
          <p:cNvPr id="5" name="Oval 4"/>
          <p:cNvSpPr/>
          <p:nvPr/>
        </p:nvSpPr>
        <p:spPr>
          <a:xfrm>
            <a:off x="1672167" y="2024967"/>
            <a:ext cx="304800" cy="279400"/>
          </a:xfrm>
          <a:prstGeom prst="ellipse">
            <a:avLst/>
          </a:prstGeom>
          <a:solidFill>
            <a:srgbClr val="FF0000"/>
          </a:solidFill>
          <a:effectLst>
            <a:glow rad="101600">
              <a:schemeClr val="accent1">
                <a:satMod val="175000"/>
                <a:alpha val="40000"/>
              </a:schemeClr>
            </a:glow>
            <a:outerShdw blurRad="152400" dist="317500" dir="5400000" sx="90000" sy="-19000" rotWithShape="0">
              <a:prstClr val="black">
                <a:alpha val="15000"/>
              </a:prstClr>
            </a:outerShdw>
            <a:reflection blurRad="6350" stA="50000" endA="295" endPos="92000" dist="101600" dir="5400000" sy="-100000" algn="bl" rotWithShape="0"/>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507999" y="5481284"/>
            <a:ext cx="6976533" cy="10211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728133" y="5604934"/>
            <a:ext cx="304800" cy="304800"/>
          </a:xfrm>
          <a:prstGeom prst="ellipse">
            <a:avLst/>
          </a:prstGeom>
          <a:solidFill>
            <a:srgbClr val="FF0000"/>
          </a:solidFill>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32933" y="5535287"/>
            <a:ext cx="1625600" cy="369332"/>
          </a:xfrm>
          <a:prstGeom prst="rect">
            <a:avLst/>
          </a:prstGeom>
          <a:noFill/>
        </p:spPr>
        <p:txBody>
          <a:bodyPr wrap="square" rtlCol="0">
            <a:spAutoFit/>
          </a:bodyPr>
          <a:lstStyle/>
          <a:p>
            <a:r>
              <a:rPr lang="en-GB" dirty="0">
                <a:solidFill>
                  <a:schemeClr val="bg1"/>
                </a:solidFill>
                <a:latin typeface="American Typewriter"/>
                <a:cs typeface="American Typewriter"/>
              </a:rPr>
              <a:t>Raytheon</a:t>
            </a:r>
            <a:r>
              <a:rPr lang="en-GB" dirty="0"/>
              <a:t> </a:t>
            </a:r>
            <a:endParaRPr lang="en-US" dirty="0"/>
          </a:p>
        </p:txBody>
      </p:sp>
      <p:sp>
        <p:nvSpPr>
          <p:cNvPr id="7" name="TextBox 6"/>
          <p:cNvSpPr txBox="1"/>
          <p:nvPr/>
        </p:nvSpPr>
        <p:spPr>
          <a:xfrm>
            <a:off x="3251200" y="5554135"/>
            <a:ext cx="2286000" cy="369332"/>
          </a:xfrm>
          <a:prstGeom prst="rect">
            <a:avLst/>
          </a:prstGeom>
          <a:noFill/>
        </p:spPr>
        <p:txBody>
          <a:bodyPr wrap="square" rtlCol="0">
            <a:spAutoFit/>
          </a:bodyPr>
          <a:lstStyle/>
          <a:p>
            <a:r>
              <a:rPr lang="en-GB" dirty="0">
                <a:solidFill>
                  <a:srgbClr val="000000"/>
                </a:solidFill>
                <a:latin typeface="American Typewriter"/>
                <a:cs typeface="American Typewriter"/>
              </a:rPr>
              <a:t>Lockheed </a:t>
            </a:r>
            <a:r>
              <a:rPr lang="en-GB" dirty="0" smtClean="0">
                <a:solidFill>
                  <a:srgbClr val="000000"/>
                </a:solidFill>
                <a:latin typeface="American Typewriter"/>
                <a:cs typeface="American Typewriter"/>
              </a:rPr>
              <a:t>Martin </a:t>
            </a:r>
            <a:endParaRPr lang="en-US" dirty="0">
              <a:solidFill>
                <a:srgbClr val="000000"/>
              </a:solidFill>
              <a:latin typeface="American Typewriter"/>
              <a:cs typeface="American Typewriter"/>
            </a:endParaRPr>
          </a:p>
        </p:txBody>
      </p:sp>
      <p:sp>
        <p:nvSpPr>
          <p:cNvPr id="9" name="TextBox 8"/>
          <p:cNvSpPr txBox="1"/>
          <p:nvPr/>
        </p:nvSpPr>
        <p:spPr>
          <a:xfrm>
            <a:off x="1187450" y="6026899"/>
            <a:ext cx="969433" cy="366623"/>
          </a:xfrm>
          <a:prstGeom prst="rect">
            <a:avLst/>
          </a:prstGeom>
          <a:noFill/>
        </p:spPr>
        <p:txBody>
          <a:bodyPr wrap="square" rtlCol="0">
            <a:spAutoFit/>
          </a:bodyPr>
          <a:lstStyle/>
          <a:p>
            <a:r>
              <a:rPr lang="en-GB" dirty="0">
                <a:solidFill>
                  <a:srgbClr val="000000"/>
                </a:solidFill>
                <a:latin typeface="American Typewriter"/>
                <a:cs typeface="American Typewriter"/>
              </a:rPr>
              <a:t>Thales</a:t>
            </a:r>
            <a:r>
              <a:rPr lang="en-GB" b="1" dirty="0">
                <a:solidFill>
                  <a:srgbClr val="000000"/>
                </a:solidFill>
                <a:latin typeface="American Typewriter"/>
                <a:cs typeface="American Typewriter"/>
              </a:rPr>
              <a:t> </a:t>
            </a:r>
            <a:endParaRPr lang="en-US" b="1" dirty="0">
              <a:solidFill>
                <a:srgbClr val="000000"/>
              </a:solidFill>
              <a:latin typeface="American Typewriter"/>
              <a:cs typeface="American Typewriter"/>
            </a:endParaRPr>
          </a:p>
        </p:txBody>
      </p:sp>
      <p:sp>
        <p:nvSpPr>
          <p:cNvPr id="11" name="TextBox 10"/>
          <p:cNvSpPr txBox="1"/>
          <p:nvPr/>
        </p:nvSpPr>
        <p:spPr>
          <a:xfrm>
            <a:off x="5672666" y="5872350"/>
            <a:ext cx="1794933" cy="369332"/>
          </a:xfrm>
          <a:prstGeom prst="rect">
            <a:avLst/>
          </a:prstGeom>
          <a:noFill/>
        </p:spPr>
        <p:txBody>
          <a:bodyPr wrap="square" rtlCol="0">
            <a:spAutoFit/>
          </a:bodyPr>
          <a:lstStyle/>
          <a:p>
            <a:r>
              <a:rPr lang="en-GB" dirty="0">
                <a:solidFill>
                  <a:srgbClr val="000000"/>
                </a:solidFill>
                <a:latin typeface="American Typewriter"/>
                <a:cs typeface="American Typewriter"/>
              </a:rPr>
              <a:t>BAE systems </a:t>
            </a:r>
            <a:endParaRPr lang="en-US" dirty="0">
              <a:solidFill>
                <a:srgbClr val="000000"/>
              </a:solidFill>
              <a:latin typeface="American Typewriter"/>
              <a:cs typeface="American Typewriter"/>
            </a:endParaRPr>
          </a:p>
        </p:txBody>
      </p:sp>
      <p:sp>
        <p:nvSpPr>
          <p:cNvPr id="13" name="TextBox 12"/>
          <p:cNvSpPr txBox="1"/>
          <p:nvPr/>
        </p:nvSpPr>
        <p:spPr>
          <a:xfrm>
            <a:off x="3132666" y="5992484"/>
            <a:ext cx="1845733" cy="369332"/>
          </a:xfrm>
          <a:prstGeom prst="rect">
            <a:avLst/>
          </a:prstGeom>
          <a:noFill/>
        </p:spPr>
        <p:txBody>
          <a:bodyPr wrap="square" rtlCol="0">
            <a:spAutoFit/>
          </a:bodyPr>
          <a:lstStyle/>
          <a:p>
            <a:r>
              <a:rPr lang="en-GB" dirty="0" err="1" smtClean="0">
                <a:solidFill>
                  <a:srgbClr val="000000"/>
                </a:solidFill>
                <a:latin typeface="American Typewriter"/>
                <a:cs typeface="American Typewriter"/>
              </a:rPr>
              <a:t>Finmeccanica</a:t>
            </a:r>
            <a:endParaRPr lang="en-US" dirty="0">
              <a:solidFill>
                <a:srgbClr val="000000"/>
              </a:solidFill>
              <a:latin typeface="American Typewriter"/>
              <a:cs typeface="American Typewriter"/>
            </a:endParaRPr>
          </a:p>
        </p:txBody>
      </p:sp>
      <p:sp>
        <p:nvSpPr>
          <p:cNvPr id="15" name="Oval 14"/>
          <p:cNvSpPr/>
          <p:nvPr/>
        </p:nvSpPr>
        <p:spPr>
          <a:xfrm>
            <a:off x="2946400" y="5567868"/>
            <a:ext cx="304800" cy="304800"/>
          </a:xfrm>
          <a:prstGeom prst="ellipse">
            <a:avLst/>
          </a:prstGeom>
          <a:solidFill>
            <a:srgbClr val="FF9D3F"/>
          </a:solidFill>
          <a:effectLst>
            <a:glow rad="101600">
              <a:schemeClr val="accent1">
                <a:satMod val="175000"/>
                <a:alpha val="40000"/>
              </a:schemeClr>
            </a:glow>
            <a:innerShdw blurRad="63500" dist="50800" dir="5400000">
              <a:prstClr val="black">
                <a:alpha val="50000"/>
              </a:prstClr>
            </a:inn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418666" y="5904616"/>
            <a:ext cx="304800" cy="304800"/>
          </a:xfrm>
          <a:prstGeom prst="ellipse">
            <a:avLst/>
          </a:prstGeom>
          <a:solidFill>
            <a:srgbClr val="7DFFFE"/>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794000" y="6038167"/>
            <a:ext cx="304800" cy="304800"/>
          </a:xfrm>
          <a:prstGeom prst="ellipse">
            <a:avLst/>
          </a:prstGeom>
          <a:solidFill>
            <a:schemeClr val="tx1"/>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978399" y="2455001"/>
            <a:ext cx="304800" cy="270933"/>
          </a:xfrm>
          <a:prstGeom prst="ellipse">
            <a:avLst/>
          </a:prstGeom>
          <a:solidFill>
            <a:srgbClr val="FF0000"/>
          </a:solidFill>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961466" y="1997802"/>
            <a:ext cx="304800" cy="270933"/>
          </a:xfrm>
          <a:prstGeom prst="ellipse">
            <a:avLst/>
          </a:prstGeom>
          <a:solidFill>
            <a:srgbClr val="FF0000"/>
          </a:solidFill>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300133" y="2556933"/>
            <a:ext cx="304800" cy="270933"/>
          </a:xfrm>
          <a:prstGeom prst="ellipse">
            <a:avLst/>
          </a:prstGeom>
          <a:solidFill>
            <a:srgbClr val="FF0000"/>
          </a:solidFill>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231467" y="2421467"/>
            <a:ext cx="304800" cy="270933"/>
          </a:xfrm>
          <a:prstGeom prst="ellipse">
            <a:avLst/>
          </a:prstGeom>
          <a:solidFill>
            <a:srgbClr val="FF0000"/>
          </a:solidFill>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018866" y="2961870"/>
            <a:ext cx="304800" cy="270933"/>
          </a:xfrm>
          <a:prstGeom prst="ellipse">
            <a:avLst/>
          </a:prstGeom>
          <a:solidFill>
            <a:srgbClr val="FF0000"/>
          </a:solidFill>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7653866" y="2269066"/>
            <a:ext cx="304800" cy="270933"/>
          </a:xfrm>
          <a:prstGeom prst="ellipse">
            <a:avLst/>
          </a:prstGeom>
          <a:solidFill>
            <a:srgbClr val="FF0000"/>
          </a:solidFill>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1976967" y="4033004"/>
            <a:ext cx="304800" cy="270933"/>
          </a:xfrm>
          <a:prstGeom prst="ellipse">
            <a:avLst/>
          </a:prstGeom>
          <a:solidFill>
            <a:srgbClr val="FF0000"/>
          </a:solidFill>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216399" y="1754034"/>
            <a:ext cx="304800" cy="270933"/>
          </a:xfrm>
          <a:prstGeom prst="ellipse">
            <a:avLst/>
          </a:prstGeom>
          <a:solidFill>
            <a:srgbClr val="FF0000"/>
          </a:solidFill>
          <a:effectLst>
            <a:glow rad="101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99583" y="6057016"/>
            <a:ext cx="304800" cy="304800"/>
          </a:xfrm>
          <a:prstGeom prst="ellipse">
            <a:avLst/>
          </a:prstGeom>
          <a:solidFill>
            <a:srgbClr val="ECEE78"/>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789333" y="2151967"/>
            <a:ext cx="304800" cy="304800"/>
          </a:xfrm>
          <a:prstGeom prst="ellipse">
            <a:avLst/>
          </a:prstGeom>
          <a:solidFill>
            <a:srgbClr val="ECEE78"/>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398933" y="4236203"/>
            <a:ext cx="304800" cy="304800"/>
          </a:xfrm>
          <a:prstGeom prst="ellipse">
            <a:avLst/>
          </a:prstGeom>
          <a:solidFill>
            <a:srgbClr val="ECEE78"/>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013199" y="1938866"/>
            <a:ext cx="304800" cy="304800"/>
          </a:xfrm>
          <a:prstGeom prst="ellipse">
            <a:avLst/>
          </a:prstGeom>
          <a:solidFill>
            <a:srgbClr val="ECEE78"/>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150100" y="2143501"/>
            <a:ext cx="304800" cy="304800"/>
          </a:xfrm>
          <a:prstGeom prst="ellipse">
            <a:avLst/>
          </a:prstGeom>
          <a:solidFill>
            <a:srgbClr val="ECEE78"/>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537200" y="2468735"/>
            <a:ext cx="304800" cy="304800"/>
          </a:xfrm>
          <a:prstGeom prst="ellipse">
            <a:avLst/>
          </a:prstGeom>
          <a:solidFill>
            <a:srgbClr val="ECEE78"/>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641600" y="3565901"/>
            <a:ext cx="304800" cy="304800"/>
          </a:xfrm>
          <a:prstGeom prst="ellipse">
            <a:avLst/>
          </a:prstGeom>
          <a:solidFill>
            <a:srgbClr val="ECEE78"/>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468533" y="2567471"/>
            <a:ext cx="304800" cy="304800"/>
          </a:xfrm>
          <a:prstGeom prst="ellipse">
            <a:avLst/>
          </a:prstGeom>
          <a:solidFill>
            <a:srgbClr val="ECEE78"/>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4470399" y="1720167"/>
            <a:ext cx="304800" cy="304800"/>
          </a:xfrm>
          <a:prstGeom prst="ellipse">
            <a:avLst/>
          </a:prstGeom>
          <a:solidFill>
            <a:srgbClr val="FF9D3F"/>
          </a:solidFill>
          <a:effectLst>
            <a:glow rad="101600">
              <a:schemeClr val="accent1">
                <a:satMod val="175000"/>
                <a:alpha val="40000"/>
              </a:schemeClr>
            </a:glow>
            <a:innerShdw blurRad="63500" dist="50800" dir="5400000">
              <a:prstClr val="black">
                <a:alpha val="50000"/>
              </a:prstClr>
            </a:inn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096933" y="2175601"/>
            <a:ext cx="304800" cy="304800"/>
          </a:xfrm>
          <a:prstGeom prst="ellipse">
            <a:avLst/>
          </a:prstGeom>
          <a:solidFill>
            <a:srgbClr val="FF9D3F"/>
          </a:solidFill>
          <a:effectLst>
            <a:glow rad="101600">
              <a:schemeClr val="accent1">
                <a:satMod val="175000"/>
                <a:alpha val="40000"/>
              </a:schemeClr>
            </a:glow>
            <a:innerShdw blurRad="63500" dist="50800" dir="5400000">
              <a:prstClr val="black">
                <a:alpha val="50000"/>
              </a:prstClr>
            </a:inn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333999" y="2805938"/>
            <a:ext cx="304800" cy="304800"/>
          </a:xfrm>
          <a:prstGeom prst="ellipse">
            <a:avLst/>
          </a:prstGeom>
          <a:solidFill>
            <a:srgbClr val="FF9D3F"/>
          </a:solidFill>
          <a:effectLst>
            <a:glow rad="101600">
              <a:schemeClr val="accent1">
                <a:satMod val="175000"/>
                <a:alpha val="40000"/>
              </a:schemeClr>
            </a:glow>
            <a:innerShdw blurRad="63500" dist="50800" dir="5400000">
              <a:prstClr val="black">
                <a:alpha val="50000"/>
              </a:prstClr>
            </a:inn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6282267" y="2692400"/>
            <a:ext cx="304800" cy="304800"/>
          </a:xfrm>
          <a:prstGeom prst="ellipse">
            <a:avLst/>
          </a:prstGeom>
          <a:solidFill>
            <a:srgbClr val="FF9D3F"/>
          </a:solidFill>
          <a:effectLst>
            <a:glow rad="101600">
              <a:schemeClr val="accent1">
                <a:satMod val="175000"/>
                <a:alpha val="40000"/>
              </a:schemeClr>
            </a:glow>
            <a:innerShdw blurRad="63500" dist="50800" dir="5400000">
              <a:prstClr val="black">
                <a:alpha val="50000"/>
              </a:prstClr>
            </a:inn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1380067" y="2182635"/>
            <a:ext cx="304800" cy="304800"/>
          </a:xfrm>
          <a:prstGeom prst="ellipse">
            <a:avLst/>
          </a:prstGeom>
          <a:solidFill>
            <a:srgbClr val="FF9D3F"/>
          </a:solidFill>
          <a:effectLst>
            <a:glow rad="101600">
              <a:schemeClr val="accent1">
                <a:satMod val="175000"/>
                <a:alpha val="40000"/>
              </a:schemeClr>
            </a:glow>
            <a:innerShdw blurRad="63500" dist="50800" dir="5400000">
              <a:prstClr val="black">
                <a:alpha val="50000"/>
              </a:prstClr>
            </a:inn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7958666" y="4303937"/>
            <a:ext cx="304800" cy="304800"/>
          </a:xfrm>
          <a:prstGeom prst="ellipse">
            <a:avLst/>
          </a:prstGeom>
          <a:solidFill>
            <a:srgbClr val="FF9D3F"/>
          </a:solidFill>
          <a:effectLst>
            <a:glow rad="101600">
              <a:schemeClr val="accent1">
                <a:satMod val="175000"/>
                <a:alpha val="40000"/>
              </a:schemeClr>
            </a:glow>
            <a:innerShdw blurRad="63500" dist="50800" dir="5400000">
              <a:prstClr val="black">
                <a:alpha val="50000"/>
              </a:prstClr>
            </a:inn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7535333" y="2707567"/>
            <a:ext cx="304800" cy="304800"/>
          </a:xfrm>
          <a:prstGeom prst="ellipse">
            <a:avLst/>
          </a:prstGeom>
          <a:solidFill>
            <a:srgbClr val="FF9D3F"/>
          </a:solidFill>
          <a:effectLst>
            <a:glow rad="101600">
              <a:schemeClr val="accent1">
                <a:satMod val="175000"/>
                <a:alpha val="40000"/>
              </a:schemeClr>
            </a:glow>
            <a:innerShdw blurRad="63500" dist="50800" dir="5400000">
              <a:prstClr val="black">
                <a:alpha val="50000"/>
              </a:prstClr>
            </a:inn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7806266" y="2335035"/>
            <a:ext cx="304800" cy="304800"/>
          </a:xfrm>
          <a:prstGeom prst="ellipse">
            <a:avLst/>
          </a:prstGeom>
          <a:solidFill>
            <a:srgbClr val="FF9D3F"/>
          </a:solidFill>
          <a:effectLst>
            <a:glow rad="101600">
              <a:schemeClr val="accent1">
                <a:satMod val="175000"/>
                <a:alpha val="40000"/>
              </a:schemeClr>
            </a:glow>
            <a:innerShdw blurRad="63500" dist="50800" dir="5400000">
              <a:prstClr val="black">
                <a:alpha val="50000"/>
              </a:prstClr>
            </a:inn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958666" y="3989235"/>
            <a:ext cx="304800" cy="304800"/>
          </a:xfrm>
          <a:prstGeom prst="ellipse">
            <a:avLst/>
          </a:prstGeom>
          <a:solidFill>
            <a:srgbClr val="7DFFFE"/>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6536267" y="2752121"/>
            <a:ext cx="304800" cy="304800"/>
          </a:xfrm>
          <a:prstGeom prst="ellipse">
            <a:avLst/>
          </a:prstGeom>
          <a:solidFill>
            <a:srgbClr val="7DFFFE"/>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3911599" y="1420635"/>
            <a:ext cx="304800" cy="304800"/>
          </a:xfrm>
          <a:prstGeom prst="ellipse">
            <a:avLst/>
          </a:prstGeom>
          <a:solidFill>
            <a:srgbClr val="7DFFFE"/>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5" name="Oval 54"/>
          <p:cNvSpPr/>
          <p:nvPr/>
        </p:nvSpPr>
        <p:spPr>
          <a:xfrm>
            <a:off x="5520266" y="2773535"/>
            <a:ext cx="304800" cy="304800"/>
          </a:xfrm>
          <a:prstGeom prst="ellipse">
            <a:avLst/>
          </a:prstGeom>
          <a:solidFill>
            <a:srgbClr val="7DFFFE"/>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689600" y="2701018"/>
            <a:ext cx="304800" cy="304800"/>
          </a:xfrm>
          <a:prstGeom prst="ellipse">
            <a:avLst/>
          </a:prstGeom>
          <a:solidFill>
            <a:schemeClr val="tx1"/>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316133" y="2970185"/>
            <a:ext cx="304800" cy="304800"/>
          </a:xfrm>
          <a:prstGeom prst="ellipse">
            <a:avLst/>
          </a:prstGeom>
          <a:solidFill>
            <a:schemeClr val="tx1"/>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4792133" y="4272939"/>
            <a:ext cx="304800" cy="304800"/>
          </a:xfrm>
          <a:prstGeom prst="ellipse">
            <a:avLst/>
          </a:prstGeom>
          <a:solidFill>
            <a:schemeClr val="tx1"/>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1016000" y="2177366"/>
            <a:ext cx="304800" cy="304800"/>
          </a:xfrm>
          <a:prstGeom prst="ellipse">
            <a:avLst/>
          </a:prstGeom>
          <a:solidFill>
            <a:schemeClr val="tx1"/>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862233" y="1955800"/>
            <a:ext cx="304800" cy="304800"/>
          </a:xfrm>
          <a:prstGeom prst="ellipse">
            <a:avLst/>
          </a:prstGeom>
          <a:solidFill>
            <a:schemeClr val="tx1"/>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150100" y="3232803"/>
            <a:ext cx="304800" cy="304800"/>
          </a:xfrm>
          <a:prstGeom prst="ellipse">
            <a:avLst/>
          </a:prstGeom>
          <a:solidFill>
            <a:schemeClr val="tx1"/>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658533" y="3955369"/>
            <a:ext cx="304800" cy="304800"/>
          </a:xfrm>
          <a:prstGeom prst="ellipse">
            <a:avLst/>
          </a:prstGeom>
          <a:solidFill>
            <a:schemeClr val="tx1"/>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317999" y="1999567"/>
            <a:ext cx="304800" cy="304800"/>
          </a:xfrm>
          <a:prstGeom prst="ellipse">
            <a:avLst/>
          </a:prstGeom>
          <a:solidFill>
            <a:schemeClr val="tx1"/>
          </a:solidFill>
          <a:effectLst>
            <a:glow rad="1397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prst="slop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401430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 presetClass="entr" presetSubtype="0" fill="hold" grpId="0" nodeType="afterEffect">
                                  <p:stCondLst>
                                    <p:cond delay="200"/>
                                  </p:stCondLst>
                                  <p:childTnLst>
                                    <p:set>
                                      <p:cBhvr>
                                        <p:cTn id="14" dur="1" fill="hold">
                                          <p:stCondLst>
                                            <p:cond delay="0"/>
                                          </p:stCondLst>
                                        </p:cTn>
                                        <p:tgtEl>
                                          <p:spTgt spid="33"/>
                                        </p:tgtEl>
                                        <p:attrNameLst>
                                          <p:attrName>style.visibility</p:attrName>
                                        </p:attrNameLst>
                                      </p:cBhvr>
                                      <p:to>
                                        <p:strVal val="visible"/>
                                      </p:to>
                                    </p:set>
                                  </p:childTnLst>
                                </p:cTn>
                              </p:par>
                            </p:childTnLst>
                          </p:cTn>
                        </p:par>
                        <p:par>
                          <p:cTn id="15" fill="hold">
                            <p:stCondLst>
                              <p:cond delay="1200"/>
                            </p:stCondLst>
                            <p:childTnLst>
                              <p:par>
                                <p:cTn id="16" presetID="1" presetClass="entr" presetSubtype="0" fill="hold" grpId="0" nodeType="afterEffect">
                                  <p:stCondLst>
                                    <p:cond delay="20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p:stCondLst>
                              <p:cond delay="1400"/>
                            </p:stCondLst>
                            <p:childTnLst>
                              <p:par>
                                <p:cTn id="19" presetID="1" presetClass="entr" presetSubtype="0" fill="hold" grpId="0" nodeType="afterEffect">
                                  <p:stCondLst>
                                    <p:cond delay="20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1600"/>
                            </p:stCondLst>
                            <p:childTnLst>
                              <p:par>
                                <p:cTn id="22" presetID="1" presetClass="entr" presetSubtype="0" fill="hold" grpId="0" nodeType="afterEffect">
                                  <p:stCondLst>
                                    <p:cond delay="200"/>
                                  </p:stCondLst>
                                  <p:childTnLst>
                                    <p:set>
                                      <p:cBhvr>
                                        <p:cTn id="23" dur="1" fill="hold">
                                          <p:stCondLst>
                                            <p:cond delay="0"/>
                                          </p:stCondLst>
                                        </p:cTn>
                                        <p:tgtEl>
                                          <p:spTgt spid="19"/>
                                        </p:tgtEl>
                                        <p:attrNameLst>
                                          <p:attrName>style.visibility</p:attrName>
                                        </p:attrNameLst>
                                      </p:cBhvr>
                                      <p:to>
                                        <p:strVal val="visible"/>
                                      </p:to>
                                    </p:set>
                                  </p:childTnLst>
                                </p:cTn>
                              </p:par>
                            </p:childTnLst>
                          </p:cTn>
                        </p:par>
                        <p:par>
                          <p:cTn id="24" fill="hold">
                            <p:stCondLst>
                              <p:cond delay="1800"/>
                            </p:stCondLst>
                            <p:childTnLst>
                              <p:par>
                                <p:cTn id="25" presetID="1" presetClass="entr" presetSubtype="0" fill="hold" grpId="0" nodeType="afterEffect">
                                  <p:stCondLst>
                                    <p:cond delay="200"/>
                                  </p:stCondLst>
                                  <p:childTnLst>
                                    <p:set>
                                      <p:cBhvr>
                                        <p:cTn id="26" dur="1" fill="hold">
                                          <p:stCondLst>
                                            <p:cond delay="0"/>
                                          </p:stCondLst>
                                        </p:cTn>
                                        <p:tgtEl>
                                          <p:spTgt spid="29"/>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1" nodeType="afterEffect">
                                  <p:stCondLst>
                                    <p:cond delay="200"/>
                                  </p:stCondLst>
                                  <p:childTnLst>
                                    <p:set>
                                      <p:cBhvr>
                                        <p:cTn id="29" dur="1" fill="hold">
                                          <p:stCondLst>
                                            <p:cond delay="0"/>
                                          </p:stCondLst>
                                        </p:cTn>
                                        <p:tgtEl>
                                          <p:spTgt spid="29"/>
                                        </p:tgtEl>
                                        <p:attrNameLst>
                                          <p:attrName>style.visibility</p:attrName>
                                        </p:attrNameLst>
                                      </p:cBhvr>
                                      <p:to>
                                        <p:strVal val="visible"/>
                                      </p:to>
                                    </p:set>
                                  </p:childTnLst>
                                </p:cTn>
                              </p:par>
                            </p:childTnLst>
                          </p:cTn>
                        </p:par>
                        <p:par>
                          <p:cTn id="30" fill="hold">
                            <p:stCondLst>
                              <p:cond delay="2200"/>
                            </p:stCondLst>
                            <p:childTnLst>
                              <p:par>
                                <p:cTn id="31" presetID="1" presetClass="entr" presetSubtype="0" fill="hold" grpId="0" nodeType="afterEffect">
                                  <p:stCondLst>
                                    <p:cond delay="200"/>
                                  </p:stCondLst>
                                  <p:childTnLst>
                                    <p:set>
                                      <p:cBhvr>
                                        <p:cTn id="32" dur="1" fill="hold">
                                          <p:stCondLst>
                                            <p:cond delay="0"/>
                                          </p:stCondLst>
                                        </p:cTn>
                                        <p:tgtEl>
                                          <p:spTgt spid="30"/>
                                        </p:tgtEl>
                                        <p:attrNameLst>
                                          <p:attrName>style.visibility</p:attrName>
                                        </p:attrNameLst>
                                      </p:cBhvr>
                                      <p:to>
                                        <p:strVal val="visible"/>
                                      </p:to>
                                    </p:set>
                                  </p:childTnLst>
                                </p:cTn>
                              </p:par>
                            </p:childTnLst>
                          </p:cTn>
                        </p:par>
                        <p:par>
                          <p:cTn id="33" fill="hold">
                            <p:stCondLst>
                              <p:cond delay="2400"/>
                            </p:stCondLst>
                            <p:childTnLst>
                              <p:par>
                                <p:cTn id="34" presetID="1" presetClass="entr" presetSubtype="0" fill="hold" grpId="0" nodeType="afterEffect">
                                  <p:stCondLst>
                                    <p:cond delay="200"/>
                                  </p:stCondLst>
                                  <p:childTnLst>
                                    <p:set>
                                      <p:cBhvr>
                                        <p:cTn id="35" dur="1" fill="hold">
                                          <p:stCondLst>
                                            <p:cond delay="0"/>
                                          </p:stCondLst>
                                        </p:cTn>
                                        <p:tgtEl>
                                          <p:spTgt spid="31"/>
                                        </p:tgtEl>
                                        <p:attrNameLst>
                                          <p:attrName>style.visibility</p:attrName>
                                        </p:attrNameLst>
                                      </p:cBhvr>
                                      <p:to>
                                        <p:strVal val="visible"/>
                                      </p:to>
                                    </p:set>
                                  </p:childTnLst>
                                </p:cTn>
                              </p:par>
                            </p:childTnLst>
                          </p:cTn>
                        </p:par>
                        <p:par>
                          <p:cTn id="36" fill="hold">
                            <p:stCondLst>
                              <p:cond delay="2600"/>
                            </p:stCondLst>
                            <p:childTnLst>
                              <p:par>
                                <p:cTn id="37" presetID="1" presetClass="entr" presetSubtype="0" fill="hold" grpId="0" nodeType="afterEffect">
                                  <p:stCondLst>
                                    <p:cond delay="20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p:stCondLst>
                              <p:cond delay="2800"/>
                            </p:stCondLst>
                            <p:childTnLst>
                              <p:par>
                                <p:cTn id="40" presetID="52" presetClass="entr" presetSubtype="0" fill="hold" grpId="0" nodeType="afterEffect">
                                  <p:stCondLst>
                                    <p:cond delay="200"/>
                                  </p:stCondLst>
                                  <p:childTnLst>
                                    <p:set>
                                      <p:cBhvr>
                                        <p:cTn id="41" dur="1" fill="hold">
                                          <p:stCondLst>
                                            <p:cond delay="0"/>
                                          </p:stCondLst>
                                        </p:cTn>
                                        <p:tgtEl>
                                          <p:spTgt spid="48"/>
                                        </p:tgtEl>
                                        <p:attrNameLst>
                                          <p:attrName>style.visibility</p:attrName>
                                        </p:attrNameLst>
                                      </p:cBhvr>
                                      <p:to>
                                        <p:strVal val="visible"/>
                                      </p:to>
                                    </p:set>
                                    <p:animScale>
                                      <p:cBhvr>
                                        <p:cTn id="42"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8"/>
                                        </p:tgtEl>
                                        <p:attrNameLst>
                                          <p:attrName>ppt_x</p:attrName>
                                          <p:attrName>ppt_y</p:attrName>
                                        </p:attrNameLst>
                                      </p:cBhvr>
                                    </p:animMotion>
                                    <p:animEffect transition="in" filter="fade">
                                      <p:cBhvr>
                                        <p:cTn id="44" dur="1000"/>
                                        <p:tgtEl>
                                          <p:spTgt spid="48"/>
                                        </p:tgtEl>
                                      </p:cBhvr>
                                    </p:animEffect>
                                  </p:childTnLst>
                                </p:cTn>
                              </p:par>
                            </p:childTnLst>
                          </p:cTn>
                        </p:par>
                        <p:par>
                          <p:cTn id="45" fill="hold">
                            <p:stCondLst>
                              <p:cond delay="4000"/>
                            </p:stCondLst>
                            <p:childTnLst>
                              <p:par>
                                <p:cTn id="46" presetID="1" presetClass="entr" presetSubtype="0" fill="hold" grpId="0" nodeType="afterEffect">
                                  <p:stCondLst>
                                    <p:cond delay="200"/>
                                  </p:stCondLst>
                                  <p:childTnLst>
                                    <p:set>
                                      <p:cBhvr>
                                        <p:cTn id="47" dur="1" fill="hold">
                                          <p:stCondLst>
                                            <p:cond delay="0"/>
                                          </p:stCondLst>
                                        </p:cTn>
                                        <p:tgtEl>
                                          <p:spTgt spid="44"/>
                                        </p:tgtEl>
                                        <p:attrNameLst>
                                          <p:attrName>style.visibility</p:attrName>
                                        </p:attrNameLst>
                                      </p:cBhvr>
                                      <p:to>
                                        <p:strVal val="visible"/>
                                      </p:to>
                                    </p:set>
                                  </p:childTnLst>
                                </p:cTn>
                              </p:par>
                            </p:childTnLst>
                          </p:cTn>
                        </p:par>
                        <p:par>
                          <p:cTn id="48" fill="hold">
                            <p:stCondLst>
                              <p:cond delay="4200"/>
                            </p:stCondLst>
                            <p:childTnLst>
                              <p:par>
                                <p:cTn id="49" presetID="1" presetClass="entr" presetSubtype="0" fill="hold" grpId="0" nodeType="afterEffect">
                                  <p:stCondLst>
                                    <p:cond delay="200"/>
                                  </p:stCondLst>
                                  <p:childTnLst>
                                    <p:set>
                                      <p:cBhvr>
                                        <p:cTn id="50" dur="1" fill="hold">
                                          <p:stCondLst>
                                            <p:cond delay="0"/>
                                          </p:stCondLst>
                                        </p:cTn>
                                        <p:tgtEl>
                                          <p:spTgt spid="45"/>
                                        </p:tgtEl>
                                        <p:attrNameLst>
                                          <p:attrName>style.visibility</p:attrName>
                                        </p:attrNameLst>
                                      </p:cBhvr>
                                      <p:to>
                                        <p:strVal val="visible"/>
                                      </p:to>
                                    </p:set>
                                  </p:childTnLst>
                                </p:cTn>
                              </p:par>
                            </p:childTnLst>
                          </p:cTn>
                        </p:par>
                        <p:par>
                          <p:cTn id="51" fill="hold">
                            <p:stCondLst>
                              <p:cond delay="4400"/>
                            </p:stCondLst>
                            <p:childTnLst>
                              <p:par>
                                <p:cTn id="52" presetID="1" presetClass="entr" presetSubtype="0" fill="hold" grpId="0" nodeType="afterEffect">
                                  <p:stCondLst>
                                    <p:cond delay="200"/>
                                  </p:stCondLst>
                                  <p:childTnLst>
                                    <p:set>
                                      <p:cBhvr>
                                        <p:cTn id="53" dur="1" fill="hold">
                                          <p:stCondLst>
                                            <p:cond delay="0"/>
                                          </p:stCondLst>
                                        </p:cTn>
                                        <p:tgtEl>
                                          <p:spTgt spid="46"/>
                                        </p:tgtEl>
                                        <p:attrNameLst>
                                          <p:attrName>style.visibility</p:attrName>
                                        </p:attrNameLst>
                                      </p:cBhvr>
                                      <p:to>
                                        <p:strVal val="visible"/>
                                      </p:to>
                                    </p:set>
                                  </p:childTnLst>
                                </p:cTn>
                              </p:par>
                            </p:childTnLst>
                          </p:cTn>
                        </p:par>
                        <p:par>
                          <p:cTn id="54" fill="hold">
                            <p:stCondLst>
                              <p:cond delay="4600"/>
                            </p:stCondLst>
                            <p:childTnLst>
                              <p:par>
                                <p:cTn id="55" presetID="1" presetClass="entr" presetSubtype="0" fill="hold" grpId="0" nodeType="afterEffect">
                                  <p:stCondLst>
                                    <p:cond delay="200"/>
                                  </p:stCondLst>
                                  <p:childTnLst>
                                    <p:set>
                                      <p:cBhvr>
                                        <p:cTn id="56" dur="1" fill="hold">
                                          <p:stCondLst>
                                            <p:cond delay="0"/>
                                          </p:stCondLst>
                                        </p:cTn>
                                        <p:tgtEl>
                                          <p:spTgt spid="47"/>
                                        </p:tgtEl>
                                        <p:attrNameLst>
                                          <p:attrName>style.visibility</p:attrName>
                                        </p:attrNameLst>
                                      </p:cBhvr>
                                      <p:to>
                                        <p:strVal val="visible"/>
                                      </p:to>
                                    </p:set>
                                  </p:childTnLst>
                                </p:cTn>
                              </p:par>
                            </p:childTnLst>
                          </p:cTn>
                        </p:par>
                        <p:par>
                          <p:cTn id="57" fill="hold">
                            <p:stCondLst>
                              <p:cond delay="4800"/>
                            </p:stCondLst>
                            <p:childTnLst>
                              <p:par>
                                <p:cTn id="58" presetID="1" presetClass="entr" presetSubtype="0" fill="hold" grpId="1" nodeType="afterEffect">
                                  <p:stCondLst>
                                    <p:cond delay="200"/>
                                  </p:stCondLst>
                                  <p:childTnLst>
                                    <p:set>
                                      <p:cBhvr>
                                        <p:cTn id="59" dur="1" fill="hold">
                                          <p:stCondLst>
                                            <p:cond delay="0"/>
                                          </p:stCondLst>
                                        </p:cTn>
                                        <p:tgtEl>
                                          <p:spTgt spid="47"/>
                                        </p:tgtEl>
                                        <p:attrNameLst>
                                          <p:attrName>style.visibility</p:attrName>
                                        </p:attrNameLst>
                                      </p:cBhvr>
                                      <p:to>
                                        <p:strVal val="visible"/>
                                      </p:to>
                                    </p:set>
                                  </p:childTnLst>
                                </p:cTn>
                              </p:par>
                            </p:childTnLst>
                          </p:cTn>
                        </p:par>
                        <p:par>
                          <p:cTn id="60" fill="hold">
                            <p:stCondLst>
                              <p:cond delay="5000"/>
                            </p:stCondLst>
                            <p:childTnLst>
                              <p:par>
                                <p:cTn id="61" presetID="1" presetClass="entr" presetSubtype="0" fill="hold" grpId="0" nodeType="afterEffect">
                                  <p:stCondLst>
                                    <p:cond delay="200"/>
                                  </p:stCondLst>
                                  <p:childTnLst>
                                    <p:set>
                                      <p:cBhvr>
                                        <p:cTn id="62" dur="1" fill="hold">
                                          <p:stCondLst>
                                            <p:cond delay="0"/>
                                          </p:stCondLst>
                                        </p:cTn>
                                        <p:tgtEl>
                                          <p:spTgt spid="50"/>
                                        </p:tgtEl>
                                        <p:attrNameLst>
                                          <p:attrName>style.visibility</p:attrName>
                                        </p:attrNameLst>
                                      </p:cBhvr>
                                      <p:to>
                                        <p:strVal val="visible"/>
                                      </p:to>
                                    </p:set>
                                  </p:childTnLst>
                                </p:cTn>
                              </p:par>
                            </p:childTnLst>
                          </p:cTn>
                        </p:par>
                        <p:par>
                          <p:cTn id="63" fill="hold">
                            <p:stCondLst>
                              <p:cond delay="5200"/>
                            </p:stCondLst>
                            <p:childTnLst>
                              <p:par>
                                <p:cTn id="64" presetID="1" presetClass="entr" presetSubtype="0" fill="hold" grpId="0" nodeType="afterEffect">
                                  <p:stCondLst>
                                    <p:cond delay="200"/>
                                  </p:stCondLst>
                                  <p:childTnLst>
                                    <p:set>
                                      <p:cBhvr>
                                        <p:cTn id="65" dur="1" fill="hold">
                                          <p:stCondLst>
                                            <p:cond delay="0"/>
                                          </p:stCondLst>
                                        </p:cTn>
                                        <p:tgtEl>
                                          <p:spTgt spid="51"/>
                                        </p:tgtEl>
                                        <p:attrNameLst>
                                          <p:attrName>style.visibility</p:attrName>
                                        </p:attrNameLst>
                                      </p:cBhvr>
                                      <p:to>
                                        <p:strVal val="visible"/>
                                      </p:to>
                                    </p:set>
                                  </p:childTnLst>
                                </p:cTn>
                              </p:par>
                            </p:childTnLst>
                          </p:cTn>
                        </p:par>
                        <p:par>
                          <p:cTn id="66" fill="hold">
                            <p:stCondLst>
                              <p:cond delay="5400"/>
                            </p:stCondLst>
                            <p:childTnLst>
                              <p:par>
                                <p:cTn id="67" presetID="1" presetClass="entr" presetSubtype="0" fill="hold" grpId="0" nodeType="afterEffect">
                                  <p:stCondLst>
                                    <p:cond delay="200"/>
                                  </p:stCondLst>
                                  <p:childTnLst>
                                    <p:set>
                                      <p:cBhvr>
                                        <p:cTn id="68" dur="1" fill="hold">
                                          <p:stCondLst>
                                            <p:cond delay="0"/>
                                          </p:stCondLst>
                                        </p:cTn>
                                        <p:tgtEl>
                                          <p:spTgt spid="49"/>
                                        </p:tgtEl>
                                        <p:attrNameLst>
                                          <p:attrName>style.visibility</p:attrName>
                                        </p:attrNameLst>
                                      </p:cBhvr>
                                      <p:to>
                                        <p:strVal val="visible"/>
                                      </p:to>
                                    </p:set>
                                  </p:childTnLst>
                                </p:cTn>
                              </p:par>
                            </p:childTnLst>
                          </p:cTn>
                        </p:par>
                        <p:par>
                          <p:cTn id="69" fill="hold">
                            <p:stCondLst>
                              <p:cond delay="5600"/>
                            </p:stCondLst>
                            <p:childTnLst>
                              <p:par>
                                <p:cTn id="70" presetID="52" presetClass="entr" presetSubtype="0" fill="hold" grpId="0" nodeType="afterEffect">
                                  <p:stCondLst>
                                    <p:cond delay="200"/>
                                  </p:stCondLst>
                                  <p:childTnLst>
                                    <p:set>
                                      <p:cBhvr>
                                        <p:cTn id="71" dur="1" fill="hold">
                                          <p:stCondLst>
                                            <p:cond delay="0"/>
                                          </p:stCondLst>
                                        </p:cTn>
                                        <p:tgtEl>
                                          <p:spTgt spid="39"/>
                                        </p:tgtEl>
                                        <p:attrNameLst>
                                          <p:attrName>style.visibility</p:attrName>
                                        </p:attrNameLst>
                                      </p:cBhvr>
                                      <p:to>
                                        <p:strVal val="visible"/>
                                      </p:to>
                                    </p:set>
                                    <p:animScale>
                                      <p:cBhvr>
                                        <p:cTn id="72"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39"/>
                                        </p:tgtEl>
                                        <p:attrNameLst>
                                          <p:attrName>ppt_x</p:attrName>
                                          <p:attrName>ppt_y</p:attrName>
                                        </p:attrNameLst>
                                      </p:cBhvr>
                                    </p:animMotion>
                                    <p:animEffect transition="in" filter="fade">
                                      <p:cBhvr>
                                        <p:cTn id="74" dur="1000"/>
                                        <p:tgtEl>
                                          <p:spTgt spid="39"/>
                                        </p:tgtEl>
                                      </p:cBhvr>
                                    </p:animEffect>
                                  </p:childTnLst>
                                </p:cTn>
                              </p:par>
                            </p:childTnLst>
                          </p:cTn>
                        </p:par>
                        <p:par>
                          <p:cTn id="75" fill="hold">
                            <p:stCondLst>
                              <p:cond delay="6800"/>
                            </p:stCondLst>
                            <p:childTnLst>
                              <p:par>
                                <p:cTn id="76" presetID="1" presetClass="entr" presetSubtype="0" fill="hold" grpId="0" nodeType="afterEffect">
                                  <p:stCondLst>
                                    <p:cond delay="200"/>
                                  </p:stCondLst>
                                  <p:childTnLst>
                                    <p:set>
                                      <p:cBhvr>
                                        <p:cTn id="77" dur="1" fill="hold">
                                          <p:stCondLst>
                                            <p:cond delay="0"/>
                                          </p:stCondLst>
                                        </p:cTn>
                                        <p:tgtEl>
                                          <p:spTgt spid="41"/>
                                        </p:tgtEl>
                                        <p:attrNameLst>
                                          <p:attrName>style.visibility</p:attrName>
                                        </p:attrNameLst>
                                      </p:cBhvr>
                                      <p:to>
                                        <p:strVal val="visible"/>
                                      </p:to>
                                    </p:set>
                                  </p:childTnLst>
                                </p:cTn>
                              </p:par>
                            </p:childTnLst>
                          </p:cTn>
                        </p:par>
                        <p:par>
                          <p:cTn id="78" fill="hold">
                            <p:stCondLst>
                              <p:cond delay="7000"/>
                            </p:stCondLst>
                            <p:childTnLst>
                              <p:par>
                                <p:cTn id="79" presetID="1" presetClass="entr" presetSubtype="0" fill="hold" grpId="0" nodeType="afterEffect">
                                  <p:stCondLst>
                                    <p:cond delay="200"/>
                                  </p:stCondLst>
                                  <p:childTnLst>
                                    <p:set>
                                      <p:cBhvr>
                                        <p:cTn id="80" dur="1" fill="hold">
                                          <p:stCondLst>
                                            <p:cond delay="0"/>
                                          </p:stCondLst>
                                        </p:cTn>
                                        <p:tgtEl>
                                          <p:spTgt spid="43"/>
                                        </p:tgtEl>
                                        <p:attrNameLst>
                                          <p:attrName>style.visibility</p:attrName>
                                        </p:attrNameLst>
                                      </p:cBhvr>
                                      <p:to>
                                        <p:strVal val="visible"/>
                                      </p:to>
                                    </p:set>
                                  </p:childTnLst>
                                </p:cTn>
                              </p:par>
                            </p:childTnLst>
                          </p:cTn>
                        </p:par>
                        <p:par>
                          <p:cTn id="81" fill="hold">
                            <p:stCondLst>
                              <p:cond delay="7200"/>
                            </p:stCondLst>
                            <p:childTnLst>
                              <p:par>
                                <p:cTn id="82" presetID="1" presetClass="entr" presetSubtype="0" fill="hold" grpId="0" nodeType="afterEffect">
                                  <p:stCondLst>
                                    <p:cond delay="200"/>
                                  </p:stCondLst>
                                  <p:childTnLst>
                                    <p:set>
                                      <p:cBhvr>
                                        <p:cTn id="83" dur="1" fill="hold">
                                          <p:stCondLst>
                                            <p:cond delay="0"/>
                                          </p:stCondLst>
                                        </p:cTn>
                                        <p:tgtEl>
                                          <p:spTgt spid="40"/>
                                        </p:tgtEl>
                                        <p:attrNameLst>
                                          <p:attrName>style.visibility</p:attrName>
                                        </p:attrNameLst>
                                      </p:cBhvr>
                                      <p:to>
                                        <p:strVal val="visible"/>
                                      </p:to>
                                    </p:set>
                                  </p:childTnLst>
                                </p:cTn>
                              </p:par>
                            </p:childTnLst>
                          </p:cTn>
                        </p:par>
                        <p:par>
                          <p:cTn id="84" fill="hold">
                            <p:stCondLst>
                              <p:cond delay="7400"/>
                            </p:stCondLst>
                            <p:childTnLst>
                              <p:par>
                                <p:cTn id="85" presetID="1" presetClass="entr" presetSubtype="0" fill="hold" grpId="0" nodeType="afterEffect">
                                  <p:stCondLst>
                                    <p:cond delay="200"/>
                                  </p:stCondLst>
                                  <p:childTnLst>
                                    <p:set>
                                      <p:cBhvr>
                                        <p:cTn id="86" dur="1" fill="hold">
                                          <p:stCondLst>
                                            <p:cond delay="0"/>
                                          </p:stCondLst>
                                        </p:cTn>
                                        <p:tgtEl>
                                          <p:spTgt spid="37"/>
                                        </p:tgtEl>
                                        <p:attrNameLst>
                                          <p:attrName>style.visibility</p:attrName>
                                        </p:attrNameLst>
                                      </p:cBhvr>
                                      <p:to>
                                        <p:strVal val="visible"/>
                                      </p:to>
                                    </p:set>
                                  </p:childTnLst>
                                </p:cTn>
                              </p:par>
                            </p:childTnLst>
                          </p:cTn>
                        </p:par>
                        <p:par>
                          <p:cTn id="87" fill="hold">
                            <p:stCondLst>
                              <p:cond delay="7600"/>
                            </p:stCondLst>
                            <p:childTnLst>
                              <p:par>
                                <p:cTn id="88" presetID="1" presetClass="entr" presetSubtype="0" fill="hold" grpId="0" nodeType="afterEffect">
                                  <p:stCondLst>
                                    <p:cond delay="200"/>
                                  </p:stCondLst>
                                  <p:childTnLst>
                                    <p:set>
                                      <p:cBhvr>
                                        <p:cTn id="89" dur="1" fill="hold">
                                          <p:stCondLst>
                                            <p:cond delay="0"/>
                                          </p:stCondLst>
                                        </p:cTn>
                                        <p:tgtEl>
                                          <p:spTgt spid="38"/>
                                        </p:tgtEl>
                                        <p:attrNameLst>
                                          <p:attrName>style.visibility</p:attrName>
                                        </p:attrNameLst>
                                      </p:cBhvr>
                                      <p:to>
                                        <p:strVal val="visible"/>
                                      </p:to>
                                    </p:set>
                                  </p:childTnLst>
                                </p:cTn>
                              </p:par>
                            </p:childTnLst>
                          </p:cTn>
                        </p:par>
                        <p:par>
                          <p:cTn id="90" fill="hold">
                            <p:stCondLst>
                              <p:cond delay="7800"/>
                            </p:stCondLst>
                            <p:childTnLst>
                              <p:par>
                                <p:cTn id="91" presetID="1" presetClass="entr" presetSubtype="0" fill="hold" grpId="0" nodeType="afterEffect">
                                  <p:stCondLst>
                                    <p:cond delay="200"/>
                                  </p:stCondLst>
                                  <p:childTnLst>
                                    <p:set>
                                      <p:cBhvr>
                                        <p:cTn id="92" dur="1" fill="hold">
                                          <p:stCondLst>
                                            <p:cond delay="0"/>
                                          </p:stCondLst>
                                        </p:cTn>
                                        <p:tgtEl>
                                          <p:spTgt spid="42"/>
                                        </p:tgtEl>
                                        <p:attrNameLst>
                                          <p:attrName>style.visibility</p:attrName>
                                        </p:attrNameLst>
                                      </p:cBhvr>
                                      <p:to>
                                        <p:strVal val="visible"/>
                                      </p:to>
                                    </p:set>
                                  </p:childTnLst>
                                </p:cTn>
                              </p:par>
                            </p:childTnLst>
                          </p:cTn>
                        </p:par>
                        <p:par>
                          <p:cTn id="93" fill="hold">
                            <p:stCondLst>
                              <p:cond delay="8000"/>
                            </p:stCondLst>
                            <p:childTnLst>
                              <p:par>
                                <p:cTn id="94" presetID="52" presetClass="entr" presetSubtype="0" fill="hold" grpId="0" nodeType="afterEffect">
                                  <p:stCondLst>
                                    <p:cond delay="200"/>
                                  </p:stCondLst>
                                  <p:childTnLst>
                                    <p:set>
                                      <p:cBhvr>
                                        <p:cTn id="95" dur="1" fill="hold">
                                          <p:stCondLst>
                                            <p:cond delay="0"/>
                                          </p:stCondLst>
                                        </p:cTn>
                                        <p:tgtEl>
                                          <p:spTgt spid="67"/>
                                        </p:tgtEl>
                                        <p:attrNameLst>
                                          <p:attrName>style.visibility</p:attrName>
                                        </p:attrNameLst>
                                      </p:cBhvr>
                                      <p:to>
                                        <p:strVal val="visible"/>
                                      </p:to>
                                    </p:set>
                                    <p:animScale>
                                      <p:cBhvr>
                                        <p:cTn id="96"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67"/>
                                        </p:tgtEl>
                                        <p:attrNameLst>
                                          <p:attrName>ppt_x</p:attrName>
                                          <p:attrName>ppt_y</p:attrName>
                                        </p:attrNameLst>
                                      </p:cBhvr>
                                    </p:animMotion>
                                    <p:animEffect transition="in" filter="fade">
                                      <p:cBhvr>
                                        <p:cTn id="98" dur="1000"/>
                                        <p:tgtEl>
                                          <p:spTgt spid="67"/>
                                        </p:tgtEl>
                                      </p:cBhvr>
                                    </p:animEffect>
                                  </p:childTnLst>
                                </p:cTn>
                              </p:par>
                            </p:childTnLst>
                          </p:cTn>
                        </p:par>
                        <p:par>
                          <p:cTn id="99" fill="hold">
                            <p:stCondLst>
                              <p:cond delay="9200"/>
                            </p:stCondLst>
                            <p:childTnLst>
                              <p:par>
                                <p:cTn id="100" presetID="1" presetClass="entr" presetSubtype="0" fill="hold" grpId="0" nodeType="afterEffect">
                                  <p:stCondLst>
                                    <p:cond delay="200"/>
                                  </p:stCondLst>
                                  <p:childTnLst>
                                    <p:set>
                                      <p:cBhvr>
                                        <p:cTn id="101" dur="1" fill="hold">
                                          <p:stCondLst>
                                            <p:cond delay="0"/>
                                          </p:stCondLst>
                                        </p:cTn>
                                        <p:tgtEl>
                                          <p:spTgt spid="63"/>
                                        </p:tgtEl>
                                        <p:attrNameLst>
                                          <p:attrName>style.visibility</p:attrName>
                                        </p:attrNameLst>
                                      </p:cBhvr>
                                      <p:to>
                                        <p:strVal val="visible"/>
                                      </p:to>
                                    </p:set>
                                  </p:childTnLst>
                                </p:cTn>
                              </p:par>
                            </p:childTnLst>
                          </p:cTn>
                        </p:par>
                        <p:par>
                          <p:cTn id="102" fill="hold">
                            <p:stCondLst>
                              <p:cond delay="9400"/>
                            </p:stCondLst>
                            <p:childTnLst>
                              <p:par>
                                <p:cTn id="103" presetID="1" presetClass="entr" presetSubtype="0" fill="hold" grpId="0" nodeType="afterEffect">
                                  <p:stCondLst>
                                    <p:cond delay="200"/>
                                  </p:stCondLst>
                                  <p:childTnLst>
                                    <p:set>
                                      <p:cBhvr>
                                        <p:cTn id="104" dur="1" fill="hold">
                                          <p:stCondLst>
                                            <p:cond delay="0"/>
                                          </p:stCondLst>
                                        </p:cTn>
                                        <p:tgtEl>
                                          <p:spTgt spid="66"/>
                                        </p:tgtEl>
                                        <p:attrNameLst>
                                          <p:attrName>style.visibility</p:attrName>
                                        </p:attrNameLst>
                                      </p:cBhvr>
                                      <p:to>
                                        <p:strVal val="visible"/>
                                      </p:to>
                                    </p:set>
                                  </p:childTnLst>
                                </p:cTn>
                              </p:par>
                            </p:childTnLst>
                          </p:cTn>
                        </p:par>
                        <p:par>
                          <p:cTn id="105" fill="hold">
                            <p:stCondLst>
                              <p:cond delay="9600"/>
                            </p:stCondLst>
                            <p:childTnLst>
                              <p:par>
                                <p:cTn id="106" presetID="1" presetClass="entr" presetSubtype="0" fill="hold" grpId="0" nodeType="afterEffect">
                                  <p:stCondLst>
                                    <p:cond delay="200"/>
                                  </p:stCondLst>
                                  <p:childTnLst>
                                    <p:set>
                                      <p:cBhvr>
                                        <p:cTn id="107" dur="1" fill="hold">
                                          <p:stCondLst>
                                            <p:cond delay="0"/>
                                          </p:stCondLst>
                                        </p:cTn>
                                        <p:tgtEl>
                                          <p:spTgt spid="62"/>
                                        </p:tgtEl>
                                        <p:attrNameLst>
                                          <p:attrName>style.visibility</p:attrName>
                                        </p:attrNameLst>
                                      </p:cBhvr>
                                      <p:to>
                                        <p:strVal val="visible"/>
                                      </p:to>
                                    </p:set>
                                  </p:childTnLst>
                                </p:cTn>
                              </p:par>
                            </p:childTnLst>
                          </p:cTn>
                        </p:par>
                        <p:par>
                          <p:cTn id="108" fill="hold">
                            <p:stCondLst>
                              <p:cond delay="9800"/>
                            </p:stCondLst>
                            <p:childTnLst>
                              <p:par>
                                <p:cTn id="109" presetID="1" presetClass="entr" presetSubtype="0" fill="hold" grpId="0" nodeType="afterEffect">
                                  <p:stCondLst>
                                    <p:cond delay="200"/>
                                  </p:stCondLst>
                                  <p:childTnLst>
                                    <p:set>
                                      <p:cBhvr>
                                        <p:cTn id="110" dur="1" fill="hold">
                                          <p:stCondLst>
                                            <p:cond delay="0"/>
                                          </p:stCondLst>
                                        </p:cTn>
                                        <p:tgtEl>
                                          <p:spTgt spid="60"/>
                                        </p:tgtEl>
                                        <p:attrNameLst>
                                          <p:attrName>style.visibility</p:attrName>
                                        </p:attrNameLst>
                                      </p:cBhvr>
                                      <p:to>
                                        <p:strVal val="visible"/>
                                      </p:to>
                                    </p:set>
                                  </p:childTnLst>
                                </p:cTn>
                              </p:par>
                            </p:childTnLst>
                          </p:cTn>
                        </p:par>
                        <p:par>
                          <p:cTn id="111" fill="hold">
                            <p:stCondLst>
                              <p:cond delay="10000"/>
                            </p:stCondLst>
                            <p:childTnLst>
                              <p:par>
                                <p:cTn id="112" presetID="1" presetClass="entr" presetSubtype="0" fill="hold" grpId="1" nodeType="afterEffect">
                                  <p:stCondLst>
                                    <p:cond delay="200"/>
                                  </p:stCondLst>
                                  <p:childTnLst>
                                    <p:set>
                                      <p:cBhvr>
                                        <p:cTn id="113" dur="1" fill="hold">
                                          <p:stCondLst>
                                            <p:cond delay="0"/>
                                          </p:stCondLst>
                                        </p:cTn>
                                        <p:tgtEl>
                                          <p:spTgt spid="60"/>
                                        </p:tgtEl>
                                        <p:attrNameLst>
                                          <p:attrName>style.visibility</p:attrName>
                                        </p:attrNameLst>
                                      </p:cBhvr>
                                      <p:to>
                                        <p:strVal val="visible"/>
                                      </p:to>
                                    </p:set>
                                  </p:childTnLst>
                                </p:cTn>
                              </p:par>
                            </p:childTnLst>
                          </p:cTn>
                        </p:par>
                        <p:par>
                          <p:cTn id="114" fill="hold">
                            <p:stCondLst>
                              <p:cond delay="10200"/>
                            </p:stCondLst>
                            <p:childTnLst>
                              <p:par>
                                <p:cTn id="115" presetID="1" presetClass="entr" presetSubtype="0" fill="hold" grpId="0" nodeType="afterEffect">
                                  <p:stCondLst>
                                    <p:cond delay="200"/>
                                  </p:stCondLst>
                                  <p:childTnLst>
                                    <p:set>
                                      <p:cBhvr>
                                        <p:cTn id="116" dur="1" fill="hold">
                                          <p:stCondLst>
                                            <p:cond delay="0"/>
                                          </p:stCondLst>
                                        </p:cTn>
                                        <p:tgtEl>
                                          <p:spTgt spid="61"/>
                                        </p:tgtEl>
                                        <p:attrNameLst>
                                          <p:attrName>style.visibility</p:attrName>
                                        </p:attrNameLst>
                                      </p:cBhvr>
                                      <p:to>
                                        <p:strVal val="visible"/>
                                      </p:to>
                                    </p:set>
                                  </p:childTnLst>
                                </p:cTn>
                              </p:par>
                            </p:childTnLst>
                          </p:cTn>
                        </p:par>
                        <p:par>
                          <p:cTn id="117" fill="hold">
                            <p:stCondLst>
                              <p:cond delay="10400"/>
                            </p:stCondLst>
                            <p:childTnLst>
                              <p:par>
                                <p:cTn id="118" presetID="1" presetClass="entr" presetSubtype="0" fill="hold" grpId="0" nodeType="afterEffect">
                                  <p:stCondLst>
                                    <p:cond delay="200"/>
                                  </p:stCondLst>
                                  <p:childTnLst>
                                    <p:set>
                                      <p:cBhvr>
                                        <p:cTn id="119" dur="1" fill="hold">
                                          <p:stCondLst>
                                            <p:cond delay="0"/>
                                          </p:stCondLst>
                                        </p:cTn>
                                        <p:tgtEl>
                                          <p:spTgt spid="64"/>
                                        </p:tgtEl>
                                        <p:attrNameLst>
                                          <p:attrName>style.visibility</p:attrName>
                                        </p:attrNameLst>
                                      </p:cBhvr>
                                      <p:to>
                                        <p:strVal val="visible"/>
                                      </p:to>
                                    </p:set>
                                  </p:childTnLst>
                                </p:cTn>
                              </p:par>
                            </p:childTnLst>
                          </p:cTn>
                        </p:par>
                        <p:par>
                          <p:cTn id="120" fill="hold">
                            <p:stCondLst>
                              <p:cond delay="10600"/>
                            </p:stCondLst>
                            <p:childTnLst>
                              <p:par>
                                <p:cTn id="121" presetID="1" presetClass="entr" presetSubtype="0" fill="hold" grpId="0" nodeType="afterEffect">
                                  <p:stCondLst>
                                    <p:cond delay="200"/>
                                  </p:stCondLst>
                                  <p:childTnLst>
                                    <p:set>
                                      <p:cBhvr>
                                        <p:cTn id="122" dur="1" fill="hold">
                                          <p:stCondLst>
                                            <p:cond delay="0"/>
                                          </p:stCondLst>
                                        </p:cTn>
                                        <p:tgtEl>
                                          <p:spTgt spid="65"/>
                                        </p:tgtEl>
                                        <p:attrNameLst>
                                          <p:attrName>style.visibility</p:attrName>
                                        </p:attrNameLst>
                                      </p:cBhvr>
                                      <p:to>
                                        <p:strVal val="visible"/>
                                      </p:to>
                                    </p:set>
                                  </p:childTnLst>
                                </p:cTn>
                              </p:par>
                            </p:childTnLst>
                          </p:cTn>
                        </p:par>
                        <p:par>
                          <p:cTn id="123" fill="hold">
                            <p:stCondLst>
                              <p:cond delay="10800"/>
                            </p:stCondLst>
                            <p:childTnLst>
                              <p:par>
                                <p:cTn id="124" presetID="52" presetClass="entr" presetSubtype="0" fill="hold" grpId="0" nodeType="afterEffect">
                                  <p:stCondLst>
                                    <p:cond delay="200"/>
                                  </p:stCondLst>
                                  <p:childTnLst>
                                    <p:set>
                                      <p:cBhvr>
                                        <p:cTn id="125" dur="1" fill="hold">
                                          <p:stCondLst>
                                            <p:cond delay="0"/>
                                          </p:stCondLst>
                                        </p:cTn>
                                        <p:tgtEl>
                                          <p:spTgt spid="54"/>
                                        </p:tgtEl>
                                        <p:attrNameLst>
                                          <p:attrName>style.visibility</p:attrName>
                                        </p:attrNameLst>
                                      </p:cBhvr>
                                      <p:to>
                                        <p:strVal val="visible"/>
                                      </p:to>
                                    </p:set>
                                    <p:animScale>
                                      <p:cBhvr>
                                        <p:cTn id="126"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7" dur="1000" decel="50000" fill="hold">
                                          <p:stCondLst>
                                            <p:cond delay="0"/>
                                          </p:stCondLst>
                                        </p:cTn>
                                        <p:tgtEl>
                                          <p:spTgt spid="54"/>
                                        </p:tgtEl>
                                        <p:attrNameLst>
                                          <p:attrName>ppt_x</p:attrName>
                                          <p:attrName>ppt_y</p:attrName>
                                        </p:attrNameLst>
                                      </p:cBhvr>
                                    </p:animMotion>
                                    <p:animEffect transition="in" filter="fade">
                                      <p:cBhvr>
                                        <p:cTn id="128" dur="1000"/>
                                        <p:tgtEl>
                                          <p:spTgt spid="54"/>
                                        </p:tgtEl>
                                      </p:cBhvr>
                                    </p:animEffect>
                                  </p:childTnLst>
                                </p:cTn>
                              </p:par>
                            </p:childTnLst>
                          </p:cTn>
                        </p:par>
                        <p:par>
                          <p:cTn id="129" fill="hold">
                            <p:stCondLst>
                              <p:cond delay="12000"/>
                            </p:stCondLst>
                            <p:childTnLst>
                              <p:par>
                                <p:cTn id="130" presetID="1" presetClass="entr" presetSubtype="0" fill="hold" grpId="0" nodeType="afterEffect">
                                  <p:stCondLst>
                                    <p:cond delay="200"/>
                                  </p:stCondLst>
                                  <p:childTnLst>
                                    <p:set>
                                      <p:cBhvr>
                                        <p:cTn id="131" dur="1" fill="hold">
                                          <p:stCondLst>
                                            <p:cond delay="0"/>
                                          </p:stCondLst>
                                        </p:cTn>
                                        <p:tgtEl>
                                          <p:spTgt spid="55"/>
                                        </p:tgtEl>
                                        <p:attrNameLst>
                                          <p:attrName>style.visibility</p:attrName>
                                        </p:attrNameLst>
                                      </p:cBhvr>
                                      <p:to>
                                        <p:strVal val="visible"/>
                                      </p:to>
                                    </p:set>
                                  </p:childTnLst>
                                </p:cTn>
                              </p:par>
                            </p:childTnLst>
                          </p:cTn>
                        </p:par>
                        <p:par>
                          <p:cTn id="132" fill="hold">
                            <p:stCondLst>
                              <p:cond delay="12200"/>
                            </p:stCondLst>
                            <p:childTnLst>
                              <p:par>
                                <p:cTn id="133" presetID="1" presetClass="entr" presetSubtype="0" fill="hold" grpId="0" nodeType="afterEffect">
                                  <p:stCondLst>
                                    <p:cond delay="200"/>
                                  </p:stCondLst>
                                  <p:childTnLst>
                                    <p:set>
                                      <p:cBhvr>
                                        <p:cTn id="134" dur="1" fill="hold">
                                          <p:stCondLst>
                                            <p:cond delay="0"/>
                                          </p:stCondLst>
                                        </p:cTn>
                                        <p:tgtEl>
                                          <p:spTgt spid="53"/>
                                        </p:tgtEl>
                                        <p:attrNameLst>
                                          <p:attrName>style.visibility</p:attrName>
                                        </p:attrNameLst>
                                      </p:cBhvr>
                                      <p:to>
                                        <p:strVal val="visible"/>
                                      </p:to>
                                    </p:set>
                                  </p:childTnLst>
                                </p:cTn>
                              </p:par>
                            </p:childTnLst>
                          </p:cTn>
                        </p:par>
                        <p:par>
                          <p:cTn id="135" fill="hold">
                            <p:stCondLst>
                              <p:cond delay="12400"/>
                            </p:stCondLst>
                            <p:childTnLst>
                              <p:par>
                                <p:cTn id="136" presetID="1" presetClass="entr" presetSubtype="0" fill="hold" grpId="0" nodeType="afterEffect">
                                  <p:stCondLst>
                                    <p:cond delay="200"/>
                                  </p:stCondLst>
                                  <p:childTnLst>
                                    <p:set>
                                      <p:cBhvr>
                                        <p:cTn id="137" dur="1" fill="hold">
                                          <p:stCondLst>
                                            <p:cond delay="0"/>
                                          </p:stCondLst>
                                        </p:cTn>
                                        <p:tgtEl>
                                          <p:spTgt spid="52"/>
                                        </p:tgtEl>
                                        <p:attrNameLst>
                                          <p:attrName>style.visibility</p:attrName>
                                        </p:attrNameLst>
                                      </p:cBhvr>
                                      <p:to>
                                        <p:strVal val="visible"/>
                                      </p:to>
                                    </p:set>
                                  </p:childTnLst>
                                </p:cTn>
                              </p:par>
                            </p:childTnLst>
                          </p:cTn>
                        </p:par>
                        <p:par>
                          <p:cTn id="138" fill="hold">
                            <p:stCondLst>
                              <p:cond delay="12600"/>
                            </p:stCondLst>
                            <p:childTnLst>
                              <p:par>
                                <p:cTn id="139" presetID="1" presetClass="entr" presetSubtype="0" fill="hold" grpId="1" nodeType="afterEffect">
                                  <p:stCondLst>
                                    <p:cond delay="200"/>
                                  </p:stCondLst>
                                  <p:childTnLst>
                                    <p:set>
                                      <p:cBhvr>
                                        <p:cTn id="14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animBg="1"/>
      <p:bldP spid="19" grpId="0" animBg="1"/>
      <p:bldP spid="28" grpId="0" animBg="1"/>
      <p:bldP spid="29" grpId="0" animBg="1"/>
      <p:bldP spid="29" grpId="1" animBg="1"/>
      <p:bldP spid="30" grpId="0" animBg="1"/>
      <p:bldP spid="31" grpId="0" animBg="1"/>
      <p:bldP spid="32" grpId="0" animBg="1"/>
      <p:bldP spid="33" grpId="0" animBg="1"/>
      <p:bldP spid="34"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7" grpId="1" animBg="1"/>
      <p:bldP spid="48" grpId="0" animBg="1"/>
      <p:bldP spid="49" grpId="0" animBg="1"/>
      <p:bldP spid="50" grpId="0" animBg="1"/>
      <p:bldP spid="51" grpId="0" animBg="1"/>
      <p:bldP spid="52" grpId="0" animBg="1"/>
      <p:bldP spid="53" grpId="0" animBg="1"/>
      <p:bldP spid="54" grpId="0" animBg="1"/>
      <p:bldP spid="55" grpId="0" animBg="1"/>
      <p:bldP spid="60" grpId="0" animBg="1"/>
      <p:bldP spid="60" grpId="1" animBg="1"/>
      <p:bldP spid="61" grpId="0" animBg="1"/>
      <p:bldP spid="62" grpId="0" animBg="1"/>
      <p:bldP spid="63" grpId="0" animBg="1"/>
      <p:bldP spid="64" grpId="0" animBg="1"/>
      <p:bldP spid="65" grpId="0" animBg="1"/>
      <p:bldP spid="66" grpId="0" animBg="1"/>
      <p:bldP spid="66" grpId="1" animBg="1"/>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475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Latin America-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8" y="747963"/>
            <a:ext cx="8342563" cy="4744788"/>
          </a:xfrm>
          <a:prstGeom prst="rect">
            <a:avLst/>
          </a:prstGeom>
        </p:spPr>
      </p:pic>
      <p:pic>
        <p:nvPicPr>
          <p:cNvPr id="2" name="Picture 1" descr="jBsyc4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85" y="612774"/>
            <a:ext cx="8511249" cy="5448301"/>
          </a:xfrm>
          <a:prstGeom prst="rect">
            <a:avLst/>
          </a:prstGeom>
        </p:spPr>
      </p:pic>
      <p:sp>
        <p:nvSpPr>
          <p:cNvPr id="15" name="Oval 14"/>
          <p:cNvSpPr/>
          <p:nvPr/>
        </p:nvSpPr>
        <p:spPr>
          <a:xfrm>
            <a:off x="6790272" y="2777067"/>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891869" y="2777067"/>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870706" y="2650072"/>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653872" y="3962400"/>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755469" y="3843866"/>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75598" y="3818466"/>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144938" y="3767666"/>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263469" y="3877733"/>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568271" y="3877733"/>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7552275" y="4030135"/>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435600" y="2311401"/>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948272" y="2510370"/>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286931" y="2607735"/>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354658" y="2628905"/>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846674" y="2489201"/>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029203" y="2108202"/>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4978413" y="2226736"/>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334003" y="2311401"/>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041915" y="2167469"/>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4216405" y="188383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4318006" y="1824567"/>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114808" y="1905003"/>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775206" y="2027769"/>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4826008" y="1989668"/>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927605" y="1968502"/>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105424" y="2497668"/>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143512" y="2569636"/>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029203" y="2476503"/>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622806" y="2451102"/>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4559313" y="237913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4724414" y="2451102"/>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4699014" y="2548468"/>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975116" y="2607735"/>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076713" y="2548468"/>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873519" y="2582336"/>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064005" y="2391835"/>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000516" y="2366433"/>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69" name="Oval 68"/>
          <p:cNvSpPr/>
          <p:nvPr/>
        </p:nvSpPr>
        <p:spPr>
          <a:xfrm>
            <a:off x="6993466" y="2667002"/>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7044264" y="273473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7044283" y="2853268"/>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4800611" y="2451103"/>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4800611" y="255693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5283204" y="2451103"/>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308608" y="2582336"/>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372111" y="2472272"/>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054628" y="1909238"/>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965719" y="1786468"/>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953031" y="166793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7962906" y="2192867"/>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86703" y="2222502"/>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235713" y="2569636"/>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223018" y="2658533"/>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337310" y="242993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438907" y="242993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489706" y="247650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540505" y="2544236"/>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942667" y="2667002"/>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6223018" y="2311401"/>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134116" y="2391835"/>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083317" y="249343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049869" y="2552704"/>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1185334" y="2590805"/>
            <a:ext cx="101597" cy="11853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2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100"/>
                                  </p:stCondLst>
                                  <p:childTnLst>
                                    <p:set>
                                      <p:cBhvr>
                                        <p:cTn id="14" dur="1" fill="hold">
                                          <p:stCondLst>
                                            <p:cond delay="0"/>
                                          </p:stCondLst>
                                        </p:cTn>
                                        <p:tgtEl>
                                          <p:spTgt spid="38"/>
                                        </p:tgtEl>
                                        <p:attrNameLst>
                                          <p:attrName>style.visibility</p:attrName>
                                        </p:attrNameLst>
                                      </p:cBhvr>
                                      <p:to>
                                        <p:strVal val="visible"/>
                                      </p:to>
                                    </p:set>
                                  </p:childTnLst>
                                </p:cTn>
                              </p:par>
                            </p:childTnLst>
                          </p:cTn>
                        </p:par>
                        <p:par>
                          <p:cTn id="15" fill="hold">
                            <p:stCondLst>
                              <p:cond delay="100"/>
                            </p:stCondLst>
                            <p:childTnLst>
                              <p:par>
                                <p:cTn id="16" presetID="1" presetClass="entr" presetSubtype="0" fill="hold" grpId="1" nodeType="afterEffect">
                                  <p:stCondLst>
                                    <p:cond delay="500"/>
                                  </p:stCondLst>
                                  <p:childTnLst>
                                    <p:set>
                                      <p:cBhvr>
                                        <p:cTn id="17" dur="1" fill="hold">
                                          <p:stCondLst>
                                            <p:cond delay="0"/>
                                          </p:stCondLst>
                                        </p:cTn>
                                        <p:tgtEl>
                                          <p:spTgt spid="90"/>
                                        </p:tgtEl>
                                        <p:attrNameLst>
                                          <p:attrName>style.visibility</p:attrName>
                                        </p:attrNameLst>
                                      </p:cBhvr>
                                      <p:to>
                                        <p:strVal val="visible"/>
                                      </p:to>
                                    </p:set>
                                  </p:childTnLst>
                                </p:cTn>
                              </p:par>
                            </p:childTnLst>
                          </p:cTn>
                        </p:par>
                        <p:par>
                          <p:cTn id="18" fill="hold">
                            <p:stCondLst>
                              <p:cond delay="600"/>
                            </p:stCondLst>
                            <p:childTnLst>
                              <p:par>
                                <p:cTn id="19" presetID="1" presetClass="entr" presetSubtype="0" fill="hold" grpId="1" nodeType="afterEffect">
                                  <p:stCondLst>
                                    <p:cond delay="100"/>
                                  </p:stCondLst>
                                  <p:childTnLst>
                                    <p:set>
                                      <p:cBhvr>
                                        <p:cTn id="20" dur="1" fill="hold">
                                          <p:stCondLst>
                                            <p:cond delay="0"/>
                                          </p:stCondLst>
                                        </p:cTn>
                                        <p:tgtEl>
                                          <p:spTgt spid="94"/>
                                        </p:tgtEl>
                                        <p:attrNameLst>
                                          <p:attrName>style.visibility</p:attrName>
                                        </p:attrNameLst>
                                      </p:cBhvr>
                                      <p:to>
                                        <p:strVal val="visible"/>
                                      </p:to>
                                    </p:set>
                                  </p:childTnLst>
                                </p:cTn>
                              </p:par>
                            </p:childTnLst>
                          </p:cTn>
                        </p:par>
                        <p:par>
                          <p:cTn id="21" fill="hold">
                            <p:stCondLst>
                              <p:cond delay="700"/>
                            </p:stCondLst>
                            <p:childTnLst>
                              <p:par>
                                <p:cTn id="22" presetID="1" presetClass="entr" presetSubtype="0" fill="hold" grpId="0" nodeType="afterEffect">
                                  <p:stCondLst>
                                    <p:cond delay="100"/>
                                  </p:stCondLst>
                                  <p:childTnLst>
                                    <p:set>
                                      <p:cBhvr>
                                        <p:cTn id="23" dur="1" fill="hold">
                                          <p:stCondLst>
                                            <p:cond delay="0"/>
                                          </p:stCondLst>
                                        </p:cTn>
                                        <p:tgtEl>
                                          <p:spTgt spid="41"/>
                                        </p:tgtEl>
                                        <p:attrNameLst>
                                          <p:attrName>style.visibility</p:attrName>
                                        </p:attrNameLst>
                                      </p:cBhvr>
                                      <p:to>
                                        <p:strVal val="visible"/>
                                      </p:to>
                                    </p:set>
                                  </p:childTnLst>
                                </p:cTn>
                              </p:par>
                            </p:childTnLst>
                          </p:cTn>
                        </p:par>
                        <p:par>
                          <p:cTn id="24" fill="hold">
                            <p:stCondLst>
                              <p:cond delay="800"/>
                            </p:stCondLst>
                            <p:childTnLst>
                              <p:par>
                                <p:cTn id="25" presetID="1" presetClass="entr" presetSubtype="0" fill="hold" grpId="0" nodeType="afterEffect">
                                  <p:stCondLst>
                                    <p:cond delay="100"/>
                                  </p:stCondLst>
                                  <p:childTnLst>
                                    <p:set>
                                      <p:cBhvr>
                                        <p:cTn id="26" dur="1" fill="hold">
                                          <p:stCondLst>
                                            <p:cond delay="0"/>
                                          </p:stCondLst>
                                        </p:cTn>
                                        <p:tgtEl>
                                          <p:spTgt spid="40"/>
                                        </p:tgtEl>
                                        <p:attrNameLst>
                                          <p:attrName>style.visibility</p:attrName>
                                        </p:attrNameLst>
                                      </p:cBhvr>
                                      <p:to>
                                        <p:strVal val="visible"/>
                                      </p:to>
                                    </p:set>
                                  </p:childTnLst>
                                </p:cTn>
                              </p:par>
                            </p:childTnLst>
                          </p:cTn>
                        </p:par>
                        <p:par>
                          <p:cTn id="27" fill="hold">
                            <p:stCondLst>
                              <p:cond delay="900"/>
                            </p:stCondLst>
                            <p:childTnLst>
                              <p:par>
                                <p:cTn id="28" presetID="1" presetClass="entr" presetSubtype="0" fill="hold" grpId="0" nodeType="afterEffect">
                                  <p:stCondLst>
                                    <p:cond delay="100"/>
                                  </p:stCondLst>
                                  <p:childTnLst>
                                    <p:set>
                                      <p:cBhvr>
                                        <p:cTn id="29" dur="1" fill="hold">
                                          <p:stCondLst>
                                            <p:cond delay="0"/>
                                          </p:stCondLst>
                                        </p:cTn>
                                        <p:tgtEl>
                                          <p:spTgt spid="66"/>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100"/>
                                  </p:stCondLst>
                                  <p:childTnLst>
                                    <p:set>
                                      <p:cBhvr>
                                        <p:cTn id="32" dur="1" fill="hold">
                                          <p:stCondLst>
                                            <p:cond delay="0"/>
                                          </p:stCondLst>
                                        </p:cTn>
                                        <p:tgtEl>
                                          <p:spTgt spid="64"/>
                                        </p:tgtEl>
                                        <p:attrNameLst>
                                          <p:attrName>style.visibility</p:attrName>
                                        </p:attrNameLst>
                                      </p:cBhvr>
                                      <p:to>
                                        <p:strVal val="visible"/>
                                      </p:to>
                                    </p:set>
                                  </p:childTnLst>
                                </p:cTn>
                              </p:par>
                            </p:childTnLst>
                          </p:cTn>
                        </p:par>
                        <p:par>
                          <p:cTn id="33" fill="hold">
                            <p:stCondLst>
                              <p:cond delay="1100"/>
                            </p:stCondLst>
                            <p:childTnLst>
                              <p:par>
                                <p:cTn id="34" presetID="1" presetClass="entr" presetSubtype="0" fill="hold" grpId="0" nodeType="afterEffect">
                                  <p:stCondLst>
                                    <p:cond delay="100"/>
                                  </p:stCondLst>
                                  <p:childTnLst>
                                    <p:set>
                                      <p:cBhvr>
                                        <p:cTn id="35" dur="1" fill="hold">
                                          <p:stCondLst>
                                            <p:cond delay="0"/>
                                          </p:stCondLst>
                                        </p:cTn>
                                        <p:tgtEl>
                                          <p:spTgt spid="65"/>
                                        </p:tgtEl>
                                        <p:attrNameLst>
                                          <p:attrName>style.visibility</p:attrName>
                                        </p:attrNameLst>
                                      </p:cBhvr>
                                      <p:to>
                                        <p:strVal val="visible"/>
                                      </p:to>
                                    </p:set>
                                  </p:childTnLst>
                                </p:cTn>
                              </p:par>
                            </p:childTnLst>
                          </p:cTn>
                        </p:par>
                        <p:par>
                          <p:cTn id="36" fill="hold">
                            <p:stCondLst>
                              <p:cond delay="1200"/>
                            </p:stCondLst>
                            <p:childTnLst>
                              <p:par>
                                <p:cTn id="37" presetID="1" presetClass="entr" presetSubtype="0" fill="hold" grpId="0" nodeType="afterEffect">
                                  <p:stCondLst>
                                    <p:cond delay="100"/>
                                  </p:stCondLst>
                                  <p:childTnLst>
                                    <p:set>
                                      <p:cBhvr>
                                        <p:cTn id="38" dur="1" fill="hold">
                                          <p:stCondLst>
                                            <p:cond delay="0"/>
                                          </p:stCondLst>
                                        </p:cTn>
                                        <p:tgtEl>
                                          <p:spTgt spid="68"/>
                                        </p:tgtEl>
                                        <p:attrNameLst>
                                          <p:attrName>style.visibility</p:attrName>
                                        </p:attrNameLst>
                                      </p:cBhvr>
                                      <p:to>
                                        <p:strVal val="visible"/>
                                      </p:to>
                                    </p:set>
                                  </p:childTnLst>
                                </p:cTn>
                              </p:par>
                            </p:childTnLst>
                          </p:cTn>
                        </p:par>
                        <p:par>
                          <p:cTn id="39" fill="hold">
                            <p:stCondLst>
                              <p:cond delay="1300"/>
                            </p:stCondLst>
                            <p:childTnLst>
                              <p:par>
                                <p:cTn id="40" presetID="1" presetClass="entr" presetSubtype="0" fill="hold" grpId="0" nodeType="afterEffect">
                                  <p:stCondLst>
                                    <p:cond delay="100"/>
                                  </p:stCondLst>
                                  <p:childTnLst>
                                    <p:set>
                                      <p:cBhvr>
                                        <p:cTn id="41" dur="1" fill="hold">
                                          <p:stCondLst>
                                            <p:cond delay="0"/>
                                          </p:stCondLst>
                                        </p:cTn>
                                        <p:tgtEl>
                                          <p:spTgt spid="67"/>
                                        </p:tgtEl>
                                        <p:attrNameLst>
                                          <p:attrName>style.visibility</p:attrName>
                                        </p:attrNameLst>
                                      </p:cBhvr>
                                      <p:to>
                                        <p:strVal val="visible"/>
                                      </p:to>
                                    </p:set>
                                  </p:childTnLst>
                                </p:cTn>
                              </p:par>
                            </p:childTnLst>
                          </p:cTn>
                        </p:par>
                        <p:par>
                          <p:cTn id="42" fill="hold">
                            <p:stCondLst>
                              <p:cond delay="1400"/>
                            </p:stCondLst>
                            <p:childTnLst>
                              <p:par>
                                <p:cTn id="43" presetID="1" presetClass="entr" presetSubtype="0" fill="hold" grpId="0" nodeType="afterEffect">
                                  <p:stCondLst>
                                    <p:cond delay="100"/>
                                  </p:stCondLst>
                                  <p:childTnLst>
                                    <p:set>
                                      <p:cBhvr>
                                        <p:cTn id="44" dur="1" fill="hold">
                                          <p:stCondLst>
                                            <p:cond delay="0"/>
                                          </p:stCondLst>
                                        </p:cTn>
                                        <p:tgtEl>
                                          <p:spTgt spid="49"/>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grpId="0" nodeType="afterEffect">
                                  <p:stCondLst>
                                    <p:cond delay="100"/>
                                  </p:stCondLst>
                                  <p:childTnLst>
                                    <p:set>
                                      <p:cBhvr>
                                        <p:cTn id="47" dur="1" fill="hold">
                                          <p:stCondLst>
                                            <p:cond delay="0"/>
                                          </p:stCondLst>
                                        </p:cTn>
                                        <p:tgtEl>
                                          <p:spTgt spid="47"/>
                                        </p:tgtEl>
                                        <p:attrNameLst>
                                          <p:attrName>style.visibility</p:attrName>
                                        </p:attrNameLst>
                                      </p:cBhvr>
                                      <p:to>
                                        <p:strVal val="visible"/>
                                      </p:to>
                                    </p:set>
                                  </p:childTnLst>
                                </p:cTn>
                              </p:par>
                            </p:childTnLst>
                          </p:cTn>
                        </p:par>
                        <p:par>
                          <p:cTn id="48" fill="hold">
                            <p:stCondLst>
                              <p:cond delay="1600"/>
                            </p:stCondLst>
                            <p:childTnLst>
                              <p:par>
                                <p:cTn id="49" presetID="1" presetClass="entr" presetSubtype="0" fill="hold" grpId="0" nodeType="afterEffect">
                                  <p:stCondLst>
                                    <p:cond delay="100"/>
                                  </p:stCondLst>
                                  <p:childTnLst>
                                    <p:set>
                                      <p:cBhvr>
                                        <p:cTn id="50" dur="1" fill="hold">
                                          <p:stCondLst>
                                            <p:cond delay="0"/>
                                          </p:stCondLst>
                                        </p:cTn>
                                        <p:tgtEl>
                                          <p:spTgt spid="48"/>
                                        </p:tgtEl>
                                        <p:attrNameLst>
                                          <p:attrName>style.visibility</p:attrName>
                                        </p:attrNameLst>
                                      </p:cBhvr>
                                      <p:to>
                                        <p:strVal val="visible"/>
                                      </p:to>
                                    </p:set>
                                  </p:childTnLst>
                                </p:cTn>
                              </p:par>
                            </p:childTnLst>
                          </p:cTn>
                        </p:par>
                        <p:par>
                          <p:cTn id="51" fill="hold">
                            <p:stCondLst>
                              <p:cond delay="1700"/>
                            </p:stCondLst>
                            <p:childTnLst>
                              <p:par>
                                <p:cTn id="52" presetID="1" presetClass="entr" presetSubtype="0" fill="hold" grpId="0" nodeType="afterEffect">
                                  <p:stCondLst>
                                    <p:cond delay="100"/>
                                  </p:stCondLst>
                                  <p:childTnLst>
                                    <p:set>
                                      <p:cBhvr>
                                        <p:cTn id="53" dur="1" fill="hold">
                                          <p:stCondLst>
                                            <p:cond delay="0"/>
                                          </p:stCondLst>
                                        </p:cTn>
                                        <p:tgtEl>
                                          <p:spTgt spid="57"/>
                                        </p:tgtEl>
                                        <p:attrNameLst>
                                          <p:attrName>style.visibility</p:attrName>
                                        </p:attrNameLst>
                                      </p:cBhvr>
                                      <p:to>
                                        <p:strVal val="visible"/>
                                      </p:to>
                                    </p:set>
                                  </p:childTnLst>
                                </p:cTn>
                              </p:par>
                            </p:childTnLst>
                          </p:cTn>
                        </p:par>
                        <p:par>
                          <p:cTn id="54" fill="hold">
                            <p:stCondLst>
                              <p:cond delay="1800"/>
                            </p:stCondLst>
                            <p:childTnLst>
                              <p:par>
                                <p:cTn id="55" presetID="1" presetClass="entr" presetSubtype="0" fill="hold" grpId="0" nodeType="afterEffect">
                                  <p:stCondLst>
                                    <p:cond delay="100"/>
                                  </p:stCondLst>
                                  <p:childTnLst>
                                    <p:set>
                                      <p:cBhvr>
                                        <p:cTn id="56" dur="1" fill="hold">
                                          <p:stCondLst>
                                            <p:cond delay="0"/>
                                          </p:stCondLst>
                                        </p:cTn>
                                        <p:tgtEl>
                                          <p:spTgt spid="56"/>
                                        </p:tgtEl>
                                        <p:attrNameLst>
                                          <p:attrName>style.visibility</p:attrName>
                                        </p:attrNameLst>
                                      </p:cBhvr>
                                      <p:to>
                                        <p:strVal val="visible"/>
                                      </p:to>
                                    </p:set>
                                  </p:childTnLst>
                                </p:cTn>
                              </p:par>
                            </p:childTnLst>
                          </p:cTn>
                        </p:par>
                        <p:par>
                          <p:cTn id="57" fill="hold">
                            <p:stCondLst>
                              <p:cond delay="1900"/>
                            </p:stCondLst>
                            <p:childTnLst>
                              <p:par>
                                <p:cTn id="58" presetID="1" presetClass="entr" presetSubtype="0" fill="hold" grpId="0" nodeType="afterEffect">
                                  <p:stCondLst>
                                    <p:cond delay="100"/>
                                  </p:stCondLst>
                                  <p:childTnLst>
                                    <p:set>
                                      <p:cBhvr>
                                        <p:cTn id="59" dur="1" fill="hold">
                                          <p:stCondLst>
                                            <p:cond delay="0"/>
                                          </p:stCondLst>
                                        </p:cTn>
                                        <p:tgtEl>
                                          <p:spTgt spid="61"/>
                                        </p:tgtEl>
                                        <p:attrNameLst>
                                          <p:attrName>style.visibility</p:attrName>
                                        </p:attrNameLst>
                                      </p:cBhvr>
                                      <p:to>
                                        <p:strVal val="visible"/>
                                      </p:to>
                                    </p:set>
                                  </p:childTnLst>
                                </p:cTn>
                              </p:par>
                            </p:childTnLst>
                          </p:cTn>
                        </p:par>
                        <p:par>
                          <p:cTn id="60" fill="hold">
                            <p:stCondLst>
                              <p:cond delay="2000"/>
                            </p:stCondLst>
                            <p:childTnLst>
                              <p:par>
                                <p:cTn id="61" presetID="1" presetClass="entr" presetSubtype="0" fill="hold" grpId="0" nodeType="afterEffect">
                                  <p:stCondLst>
                                    <p:cond delay="100"/>
                                  </p:stCondLst>
                                  <p:childTnLst>
                                    <p:set>
                                      <p:cBhvr>
                                        <p:cTn id="62" dur="1" fill="hold">
                                          <p:stCondLst>
                                            <p:cond delay="0"/>
                                          </p:stCondLst>
                                        </p:cTn>
                                        <p:tgtEl>
                                          <p:spTgt spid="58"/>
                                        </p:tgtEl>
                                        <p:attrNameLst>
                                          <p:attrName>style.visibility</p:attrName>
                                        </p:attrNameLst>
                                      </p:cBhvr>
                                      <p:to>
                                        <p:strVal val="visible"/>
                                      </p:to>
                                    </p:set>
                                  </p:childTnLst>
                                </p:cTn>
                              </p:par>
                            </p:childTnLst>
                          </p:cTn>
                        </p:par>
                        <p:par>
                          <p:cTn id="63" fill="hold">
                            <p:stCondLst>
                              <p:cond delay="2100"/>
                            </p:stCondLst>
                            <p:childTnLst>
                              <p:par>
                                <p:cTn id="64" presetID="1" presetClass="entr" presetSubtype="0" fill="hold" grpId="0" nodeType="afterEffect">
                                  <p:stCondLst>
                                    <p:cond delay="100"/>
                                  </p:stCondLst>
                                  <p:childTnLst>
                                    <p:set>
                                      <p:cBhvr>
                                        <p:cTn id="65" dur="1" fill="hold">
                                          <p:stCondLst>
                                            <p:cond delay="0"/>
                                          </p:stCondLst>
                                        </p:cTn>
                                        <p:tgtEl>
                                          <p:spTgt spid="73"/>
                                        </p:tgtEl>
                                        <p:attrNameLst>
                                          <p:attrName>style.visibility</p:attrName>
                                        </p:attrNameLst>
                                      </p:cBhvr>
                                      <p:to>
                                        <p:strVal val="visible"/>
                                      </p:to>
                                    </p:set>
                                  </p:childTnLst>
                                </p:cTn>
                              </p:par>
                            </p:childTnLst>
                          </p:cTn>
                        </p:par>
                        <p:par>
                          <p:cTn id="66" fill="hold">
                            <p:stCondLst>
                              <p:cond delay="2200"/>
                            </p:stCondLst>
                            <p:childTnLst>
                              <p:par>
                                <p:cTn id="67" presetID="1" presetClass="entr" presetSubtype="0" fill="hold" grpId="0" nodeType="afterEffect">
                                  <p:stCondLst>
                                    <p:cond delay="100"/>
                                  </p:stCondLst>
                                  <p:childTnLst>
                                    <p:set>
                                      <p:cBhvr>
                                        <p:cTn id="68" dur="1" fill="hold">
                                          <p:stCondLst>
                                            <p:cond delay="0"/>
                                          </p:stCondLst>
                                        </p:cTn>
                                        <p:tgtEl>
                                          <p:spTgt spid="72"/>
                                        </p:tgtEl>
                                        <p:attrNameLst>
                                          <p:attrName>style.visibility</p:attrName>
                                        </p:attrNameLst>
                                      </p:cBhvr>
                                      <p:to>
                                        <p:strVal val="visible"/>
                                      </p:to>
                                    </p:set>
                                  </p:childTnLst>
                                </p:cTn>
                              </p:par>
                            </p:childTnLst>
                          </p:cTn>
                        </p:par>
                        <p:par>
                          <p:cTn id="69" fill="hold">
                            <p:stCondLst>
                              <p:cond delay="2300"/>
                            </p:stCondLst>
                            <p:childTnLst>
                              <p:par>
                                <p:cTn id="70" presetID="1" presetClass="entr" presetSubtype="0" fill="hold" grpId="0" nodeType="afterEffect">
                                  <p:stCondLst>
                                    <p:cond delay="100"/>
                                  </p:stCondLst>
                                  <p:childTnLst>
                                    <p:set>
                                      <p:cBhvr>
                                        <p:cTn id="71" dur="1" fill="hold">
                                          <p:stCondLst>
                                            <p:cond delay="0"/>
                                          </p:stCondLst>
                                        </p:cTn>
                                        <p:tgtEl>
                                          <p:spTgt spid="50"/>
                                        </p:tgtEl>
                                        <p:attrNameLst>
                                          <p:attrName>style.visibility</p:attrName>
                                        </p:attrNameLst>
                                      </p:cBhvr>
                                      <p:to>
                                        <p:strVal val="visible"/>
                                      </p:to>
                                    </p:set>
                                  </p:childTnLst>
                                </p:cTn>
                              </p:par>
                            </p:childTnLst>
                          </p:cTn>
                        </p:par>
                        <p:par>
                          <p:cTn id="72" fill="hold">
                            <p:stCondLst>
                              <p:cond delay="2400"/>
                            </p:stCondLst>
                            <p:childTnLst>
                              <p:par>
                                <p:cTn id="73" presetID="1" presetClass="entr" presetSubtype="0" fill="hold" grpId="0" nodeType="afterEffect">
                                  <p:stCondLst>
                                    <p:cond delay="100"/>
                                  </p:stCondLst>
                                  <p:childTnLst>
                                    <p:set>
                                      <p:cBhvr>
                                        <p:cTn id="74" dur="1" fill="hold">
                                          <p:stCondLst>
                                            <p:cond delay="0"/>
                                          </p:stCondLst>
                                        </p:cTn>
                                        <p:tgtEl>
                                          <p:spTgt spid="51"/>
                                        </p:tgtEl>
                                        <p:attrNameLst>
                                          <p:attrName>style.visibility</p:attrName>
                                        </p:attrNameLst>
                                      </p:cBhvr>
                                      <p:to>
                                        <p:strVal val="visible"/>
                                      </p:to>
                                    </p:set>
                                  </p:childTnLst>
                                </p:cTn>
                              </p:par>
                            </p:childTnLst>
                          </p:cTn>
                        </p:par>
                        <p:par>
                          <p:cTn id="75" fill="hold">
                            <p:stCondLst>
                              <p:cond delay="2500"/>
                            </p:stCondLst>
                            <p:childTnLst>
                              <p:par>
                                <p:cTn id="76" presetID="1" presetClass="entr" presetSubtype="0" fill="hold" grpId="0" nodeType="afterEffect">
                                  <p:stCondLst>
                                    <p:cond delay="100"/>
                                  </p:stCondLst>
                                  <p:childTnLst>
                                    <p:set>
                                      <p:cBhvr>
                                        <p:cTn id="77" dur="1" fill="hold">
                                          <p:stCondLst>
                                            <p:cond delay="0"/>
                                          </p:stCondLst>
                                        </p:cTn>
                                        <p:tgtEl>
                                          <p:spTgt spid="52"/>
                                        </p:tgtEl>
                                        <p:attrNameLst>
                                          <p:attrName>style.visibility</p:attrName>
                                        </p:attrNameLst>
                                      </p:cBhvr>
                                      <p:to>
                                        <p:strVal val="visible"/>
                                      </p:to>
                                    </p:set>
                                  </p:childTnLst>
                                </p:cTn>
                              </p:par>
                            </p:childTnLst>
                          </p:cTn>
                        </p:par>
                        <p:par>
                          <p:cTn id="78" fill="hold">
                            <p:stCondLst>
                              <p:cond delay="2600"/>
                            </p:stCondLst>
                            <p:childTnLst>
                              <p:par>
                                <p:cTn id="79" presetID="1" presetClass="entr" presetSubtype="0" fill="hold" grpId="0" nodeType="afterEffect">
                                  <p:stCondLst>
                                    <p:cond delay="100"/>
                                  </p:stCondLst>
                                  <p:childTnLst>
                                    <p:set>
                                      <p:cBhvr>
                                        <p:cTn id="80" dur="1" fill="hold">
                                          <p:stCondLst>
                                            <p:cond delay="0"/>
                                          </p:stCondLst>
                                        </p:cTn>
                                        <p:tgtEl>
                                          <p:spTgt spid="77"/>
                                        </p:tgtEl>
                                        <p:attrNameLst>
                                          <p:attrName>style.visibility</p:attrName>
                                        </p:attrNameLst>
                                      </p:cBhvr>
                                      <p:to>
                                        <p:strVal val="visible"/>
                                      </p:to>
                                    </p:set>
                                  </p:childTnLst>
                                </p:cTn>
                              </p:par>
                            </p:childTnLst>
                          </p:cTn>
                        </p:par>
                        <p:par>
                          <p:cTn id="81" fill="hold">
                            <p:stCondLst>
                              <p:cond delay="2700"/>
                            </p:stCondLst>
                            <p:childTnLst>
                              <p:par>
                                <p:cTn id="82" presetID="1" presetClass="entr" presetSubtype="0" fill="hold" grpId="0" nodeType="afterEffect">
                                  <p:stCondLst>
                                    <p:cond delay="100"/>
                                  </p:stCondLst>
                                  <p:childTnLst>
                                    <p:set>
                                      <p:cBhvr>
                                        <p:cTn id="83" dur="1" fill="hold">
                                          <p:stCondLst>
                                            <p:cond delay="0"/>
                                          </p:stCondLst>
                                        </p:cTn>
                                        <p:tgtEl>
                                          <p:spTgt spid="78"/>
                                        </p:tgtEl>
                                        <p:attrNameLst>
                                          <p:attrName>style.visibility</p:attrName>
                                        </p:attrNameLst>
                                      </p:cBhvr>
                                      <p:to>
                                        <p:strVal val="visible"/>
                                      </p:to>
                                    </p:set>
                                  </p:childTnLst>
                                </p:cTn>
                              </p:par>
                            </p:childTnLst>
                          </p:cTn>
                        </p:par>
                        <p:par>
                          <p:cTn id="84" fill="hold">
                            <p:stCondLst>
                              <p:cond delay="2800"/>
                            </p:stCondLst>
                            <p:childTnLst>
                              <p:par>
                                <p:cTn id="85" presetID="1" presetClass="entr" presetSubtype="0" fill="hold" grpId="0" nodeType="afterEffect">
                                  <p:stCondLst>
                                    <p:cond delay="100"/>
                                  </p:stCondLst>
                                  <p:childTnLst>
                                    <p:set>
                                      <p:cBhvr>
                                        <p:cTn id="86" dur="1" fill="hold">
                                          <p:stCondLst>
                                            <p:cond delay="0"/>
                                          </p:stCondLst>
                                        </p:cTn>
                                        <p:tgtEl>
                                          <p:spTgt spid="80"/>
                                        </p:tgtEl>
                                        <p:attrNameLst>
                                          <p:attrName>style.visibility</p:attrName>
                                        </p:attrNameLst>
                                      </p:cBhvr>
                                      <p:to>
                                        <p:strVal val="visible"/>
                                      </p:to>
                                    </p:set>
                                  </p:childTnLst>
                                </p:cTn>
                              </p:par>
                            </p:childTnLst>
                          </p:cTn>
                        </p:par>
                        <p:par>
                          <p:cTn id="87" fill="hold">
                            <p:stCondLst>
                              <p:cond delay="2900"/>
                            </p:stCondLst>
                            <p:childTnLst>
                              <p:par>
                                <p:cTn id="88" presetID="1" presetClass="entr" presetSubtype="0" fill="hold" grpId="0" nodeType="afterEffect">
                                  <p:stCondLst>
                                    <p:cond delay="100"/>
                                  </p:stCondLst>
                                  <p:childTnLst>
                                    <p:set>
                                      <p:cBhvr>
                                        <p:cTn id="89" dur="1" fill="hold">
                                          <p:stCondLst>
                                            <p:cond delay="0"/>
                                          </p:stCondLst>
                                        </p:cTn>
                                        <p:tgtEl>
                                          <p:spTgt spid="43"/>
                                        </p:tgtEl>
                                        <p:attrNameLst>
                                          <p:attrName>style.visibility</p:attrName>
                                        </p:attrNameLst>
                                      </p:cBhvr>
                                      <p:to>
                                        <p:strVal val="visible"/>
                                      </p:to>
                                    </p:set>
                                  </p:childTnLst>
                                </p:cTn>
                              </p:par>
                            </p:childTnLst>
                          </p:cTn>
                        </p:par>
                        <p:par>
                          <p:cTn id="90" fill="hold">
                            <p:stCondLst>
                              <p:cond delay="3000"/>
                            </p:stCondLst>
                            <p:childTnLst>
                              <p:par>
                                <p:cTn id="91" presetID="1" presetClass="entr" presetSubtype="0" fill="hold" grpId="0" nodeType="afterEffect">
                                  <p:stCondLst>
                                    <p:cond delay="100"/>
                                  </p:stCondLst>
                                  <p:childTnLst>
                                    <p:set>
                                      <p:cBhvr>
                                        <p:cTn id="92" dur="1" fill="hold">
                                          <p:stCondLst>
                                            <p:cond delay="0"/>
                                          </p:stCondLst>
                                        </p:cTn>
                                        <p:tgtEl>
                                          <p:spTgt spid="46"/>
                                        </p:tgtEl>
                                        <p:attrNameLst>
                                          <p:attrName>style.visibility</p:attrName>
                                        </p:attrNameLst>
                                      </p:cBhvr>
                                      <p:to>
                                        <p:strVal val="visible"/>
                                      </p:to>
                                    </p:set>
                                  </p:childTnLst>
                                </p:cTn>
                              </p:par>
                            </p:childTnLst>
                          </p:cTn>
                        </p:par>
                        <p:par>
                          <p:cTn id="93" fill="hold">
                            <p:stCondLst>
                              <p:cond delay="3100"/>
                            </p:stCondLst>
                            <p:childTnLst>
                              <p:par>
                                <p:cTn id="94" presetID="1" presetClass="entr" presetSubtype="0" fill="hold" grpId="0" nodeType="afterEffect">
                                  <p:stCondLst>
                                    <p:cond delay="100"/>
                                  </p:stCondLst>
                                  <p:childTnLst>
                                    <p:set>
                                      <p:cBhvr>
                                        <p:cTn id="95" dur="1" fill="hold">
                                          <p:stCondLst>
                                            <p:cond delay="0"/>
                                          </p:stCondLst>
                                        </p:cTn>
                                        <p:tgtEl>
                                          <p:spTgt spid="44"/>
                                        </p:tgtEl>
                                        <p:attrNameLst>
                                          <p:attrName>style.visibility</p:attrName>
                                        </p:attrNameLst>
                                      </p:cBhvr>
                                      <p:to>
                                        <p:strVal val="visible"/>
                                      </p:to>
                                    </p:set>
                                  </p:childTnLst>
                                </p:cTn>
                              </p:par>
                            </p:childTnLst>
                          </p:cTn>
                        </p:par>
                        <p:par>
                          <p:cTn id="96" fill="hold">
                            <p:stCondLst>
                              <p:cond delay="3200"/>
                            </p:stCondLst>
                            <p:childTnLst>
                              <p:par>
                                <p:cTn id="97" presetID="1" presetClass="entr" presetSubtype="0" fill="hold" grpId="0" nodeType="afterEffect">
                                  <p:stCondLst>
                                    <p:cond delay="100"/>
                                  </p:stCondLst>
                                  <p:childTnLst>
                                    <p:set>
                                      <p:cBhvr>
                                        <p:cTn id="98" dur="1" fill="hold">
                                          <p:stCondLst>
                                            <p:cond delay="0"/>
                                          </p:stCondLst>
                                        </p:cTn>
                                        <p:tgtEl>
                                          <p:spTgt spid="55"/>
                                        </p:tgtEl>
                                        <p:attrNameLst>
                                          <p:attrName>style.visibility</p:attrName>
                                        </p:attrNameLst>
                                      </p:cBhvr>
                                      <p:to>
                                        <p:strVal val="visible"/>
                                      </p:to>
                                    </p:set>
                                  </p:childTnLst>
                                </p:cTn>
                              </p:par>
                            </p:childTnLst>
                          </p:cTn>
                        </p:par>
                        <p:par>
                          <p:cTn id="99" fill="hold">
                            <p:stCondLst>
                              <p:cond delay="3300"/>
                            </p:stCondLst>
                            <p:childTnLst>
                              <p:par>
                                <p:cTn id="100" presetID="1" presetClass="entr" presetSubtype="0" fill="hold" grpId="0" nodeType="afterEffect">
                                  <p:stCondLst>
                                    <p:cond delay="100"/>
                                  </p:stCondLst>
                                  <p:childTnLst>
                                    <p:set>
                                      <p:cBhvr>
                                        <p:cTn id="101" dur="1" fill="hold">
                                          <p:stCondLst>
                                            <p:cond delay="0"/>
                                          </p:stCondLst>
                                        </p:cTn>
                                        <p:tgtEl>
                                          <p:spTgt spid="53"/>
                                        </p:tgtEl>
                                        <p:attrNameLst>
                                          <p:attrName>style.visibility</p:attrName>
                                        </p:attrNameLst>
                                      </p:cBhvr>
                                      <p:to>
                                        <p:strVal val="visible"/>
                                      </p:to>
                                    </p:set>
                                  </p:childTnLst>
                                </p:cTn>
                              </p:par>
                            </p:childTnLst>
                          </p:cTn>
                        </p:par>
                        <p:par>
                          <p:cTn id="102" fill="hold">
                            <p:stCondLst>
                              <p:cond delay="3400"/>
                            </p:stCondLst>
                            <p:childTnLst>
                              <p:par>
                                <p:cTn id="103" presetID="1" presetClass="entr" presetSubtype="0" fill="hold" grpId="0" nodeType="afterEffect">
                                  <p:stCondLst>
                                    <p:cond delay="100"/>
                                  </p:stCondLst>
                                  <p:childTnLst>
                                    <p:set>
                                      <p:cBhvr>
                                        <p:cTn id="104" dur="1" fill="hold">
                                          <p:stCondLst>
                                            <p:cond delay="0"/>
                                          </p:stCondLst>
                                        </p:cTn>
                                        <p:tgtEl>
                                          <p:spTgt spid="54"/>
                                        </p:tgtEl>
                                        <p:attrNameLst>
                                          <p:attrName>style.visibility</p:attrName>
                                        </p:attrNameLst>
                                      </p:cBhvr>
                                      <p:to>
                                        <p:strVal val="visible"/>
                                      </p:to>
                                    </p:set>
                                  </p:childTnLst>
                                </p:cTn>
                              </p:par>
                            </p:childTnLst>
                          </p:cTn>
                        </p:par>
                        <p:par>
                          <p:cTn id="105" fill="hold">
                            <p:stCondLst>
                              <p:cond delay="3500"/>
                            </p:stCondLst>
                            <p:childTnLst>
                              <p:par>
                                <p:cTn id="106" presetID="1" presetClass="entr" presetSubtype="0" fill="hold" grpId="0" nodeType="afterEffect">
                                  <p:stCondLst>
                                    <p:cond delay="100"/>
                                  </p:stCondLst>
                                  <p:childTnLst>
                                    <p:set>
                                      <p:cBhvr>
                                        <p:cTn id="107" dur="1" fill="hold">
                                          <p:stCondLst>
                                            <p:cond delay="0"/>
                                          </p:stCondLst>
                                        </p:cTn>
                                        <p:tgtEl>
                                          <p:spTgt spid="45"/>
                                        </p:tgtEl>
                                        <p:attrNameLst>
                                          <p:attrName>style.visibility</p:attrName>
                                        </p:attrNameLst>
                                      </p:cBhvr>
                                      <p:to>
                                        <p:strVal val="visible"/>
                                      </p:to>
                                    </p:set>
                                  </p:childTnLst>
                                </p:cTn>
                              </p:par>
                            </p:childTnLst>
                          </p:cTn>
                        </p:par>
                        <p:par>
                          <p:cTn id="108" fill="hold">
                            <p:stCondLst>
                              <p:cond delay="3600"/>
                            </p:stCondLst>
                            <p:childTnLst>
                              <p:par>
                                <p:cTn id="109" presetID="1" presetClass="entr" presetSubtype="0" fill="hold" grpId="0" nodeType="afterEffect">
                                  <p:stCondLst>
                                    <p:cond delay="100"/>
                                  </p:stCondLst>
                                  <p:childTnLst>
                                    <p:set>
                                      <p:cBhvr>
                                        <p:cTn id="110" dur="1" fill="hold">
                                          <p:stCondLst>
                                            <p:cond delay="0"/>
                                          </p:stCondLst>
                                        </p:cTn>
                                        <p:tgtEl>
                                          <p:spTgt spid="36"/>
                                        </p:tgtEl>
                                        <p:attrNameLst>
                                          <p:attrName>style.visibility</p:attrName>
                                        </p:attrNameLst>
                                      </p:cBhvr>
                                      <p:to>
                                        <p:strVal val="visible"/>
                                      </p:to>
                                    </p:set>
                                  </p:childTnLst>
                                </p:cTn>
                              </p:par>
                            </p:childTnLst>
                          </p:cTn>
                        </p:par>
                        <p:par>
                          <p:cTn id="111" fill="hold">
                            <p:stCondLst>
                              <p:cond delay="3700"/>
                            </p:stCondLst>
                            <p:childTnLst>
                              <p:par>
                                <p:cTn id="112" presetID="1" presetClass="entr" presetSubtype="0" fill="hold" grpId="0" nodeType="afterEffect">
                                  <p:stCondLst>
                                    <p:cond delay="100"/>
                                  </p:stCondLst>
                                  <p:childTnLst>
                                    <p:set>
                                      <p:cBhvr>
                                        <p:cTn id="113" dur="1" fill="hold">
                                          <p:stCondLst>
                                            <p:cond delay="0"/>
                                          </p:stCondLst>
                                        </p:cTn>
                                        <p:tgtEl>
                                          <p:spTgt spid="76"/>
                                        </p:tgtEl>
                                        <p:attrNameLst>
                                          <p:attrName>style.visibility</p:attrName>
                                        </p:attrNameLst>
                                      </p:cBhvr>
                                      <p:to>
                                        <p:strVal val="visible"/>
                                      </p:to>
                                    </p:set>
                                  </p:childTnLst>
                                </p:cTn>
                              </p:par>
                            </p:childTnLst>
                          </p:cTn>
                        </p:par>
                        <p:par>
                          <p:cTn id="114" fill="hold">
                            <p:stCondLst>
                              <p:cond delay="3800"/>
                            </p:stCondLst>
                            <p:childTnLst>
                              <p:par>
                                <p:cTn id="115" presetID="1" presetClass="entr" presetSubtype="0" fill="hold" grpId="0" nodeType="afterEffect">
                                  <p:stCondLst>
                                    <p:cond delay="100"/>
                                  </p:stCondLst>
                                  <p:childTnLst>
                                    <p:set>
                                      <p:cBhvr>
                                        <p:cTn id="116" dur="1" fill="hold">
                                          <p:stCondLst>
                                            <p:cond delay="0"/>
                                          </p:stCondLst>
                                        </p:cTn>
                                        <p:tgtEl>
                                          <p:spTgt spid="75"/>
                                        </p:tgtEl>
                                        <p:attrNameLst>
                                          <p:attrName>style.visibility</p:attrName>
                                        </p:attrNameLst>
                                      </p:cBhvr>
                                      <p:to>
                                        <p:strVal val="visible"/>
                                      </p:to>
                                    </p:set>
                                  </p:childTnLst>
                                </p:cTn>
                              </p:par>
                            </p:childTnLst>
                          </p:cTn>
                        </p:par>
                        <p:par>
                          <p:cTn id="117" fill="hold">
                            <p:stCondLst>
                              <p:cond delay="3900"/>
                            </p:stCondLst>
                            <p:childTnLst>
                              <p:par>
                                <p:cTn id="118" presetID="1" presetClass="entr" presetSubtype="0" fill="hold" grpId="0" nodeType="afterEffect">
                                  <p:stCondLst>
                                    <p:cond delay="100"/>
                                  </p:stCondLst>
                                  <p:childTnLst>
                                    <p:set>
                                      <p:cBhvr>
                                        <p:cTn id="119" dur="1" fill="hold">
                                          <p:stCondLst>
                                            <p:cond delay="0"/>
                                          </p:stCondLst>
                                        </p:cTn>
                                        <p:tgtEl>
                                          <p:spTgt spid="74"/>
                                        </p:tgtEl>
                                        <p:attrNameLst>
                                          <p:attrName>style.visibility</p:attrName>
                                        </p:attrNameLst>
                                      </p:cBhvr>
                                      <p:to>
                                        <p:strVal val="visible"/>
                                      </p:to>
                                    </p:set>
                                  </p:childTnLst>
                                </p:cTn>
                              </p:par>
                            </p:childTnLst>
                          </p:cTn>
                        </p:par>
                        <p:par>
                          <p:cTn id="120" fill="hold">
                            <p:stCondLst>
                              <p:cond delay="4000"/>
                            </p:stCondLst>
                            <p:childTnLst>
                              <p:par>
                                <p:cTn id="121" presetID="1" presetClass="entr" presetSubtype="0" fill="hold" grpId="0" nodeType="afterEffect">
                                  <p:stCondLst>
                                    <p:cond delay="100"/>
                                  </p:stCondLst>
                                  <p:childTnLst>
                                    <p:set>
                                      <p:cBhvr>
                                        <p:cTn id="122" dur="1" fill="hold">
                                          <p:stCondLst>
                                            <p:cond delay="0"/>
                                          </p:stCondLst>
                                        </p:cTn>
                                        <p:tgtEl>
                                          <p:spTgt spid="95"/>
                                        </p:tgtEl>
                                        <p:attrNameLst>
                                          <p:attrName>style.visibility</p:attrName>
                                        </p:attrNameLst>
                                      </p:cBhvr>
                                      <p:to>
                                        <p:strVal val="visible"/>
                                      </p:to>
                                    </p:set>
                                  </p:childTnLst>
                                </p:cTn>
                              </p:par>
                            </p:childTnLst>
                          </p:cTn>
                        </p:par>
                        <p:par>
                          <p:cTn id="123" fill="hold">
                            <p:stCondLst>
                              <p:cond delay="4100"/>
                            </p:stCondLst>
                            <p:childTnLst>
                              <p:par>
                                <p:cTn id="124" presetID="1" presetClass="entr" presetSubtype="0" fill="hold" grpId="0" nodeType="afterEffect">
                                  <p:stCondLst>
                                    <p:cond delay="100"/>
                                  </p:stCondLst>
                                  <p:childTnLst>
                                    <p:set>
                                      <p:cBhvr>
                                        <p:cTn id="125" dur="1" fill="hold">
                                          <p:stCondLst>
                                            <p:cond delay="0"/>
                                          </p:stCondLst>
                                        </p:cTn>
                                        <p:tgtEl>
                                          <p:spTgt spid="93"/>
                                        </p:tgtEl>
                                        <p:attrNameLst>
                                          <p:attrName>style.visibility</p:attrName>
                                        </p:attrNameLst>
                                      </p:cBhvr>
                                      <p:to>
                                        <p:strVal val="visible"/>
                                      </p:to>
                                    </p:set>
                                  </p:childTnLst>
                                </p:cTn>
                              </p:par>
                            </p:childTnLst>
                          </p:cTn>
                        </p:par>
                        <p:par>
                          <p:cTn id="126" fill="hold">
                            <p:stCondLst>
                              <p:cond delay="4200"/>
                            </p:stCondLst>
                            <p:childTnLst>
                              <p:par>
                                <p:cTn id="127" presetID="1" presetClass="entr" presetSubtype="0" fill="hold" grpId="0" nodeType="afterEffect">
                                  <p:stCondLst>
                                    <p:cond delay="100"/>
                                  </p:stCondLst>
                                  <p:childTnLst>
                                    <p:set>
                                      <p:cBhvr>
                                        <p:cTn id="128" dur="1" fill="hold">
                                          <p:stCondLst>
                                            <p:cond delay="0"/>
                                          </p:stCondLst>
                                        </p:cTn>
                                        <p:tgtEl>
                                          <p:spTgt spid="92"/>
                                        </p:tgtEl>
                                        <p:attrNameLst>
                                          <p:attrName>style.visibility</p:attrName>
                                        </p:attrNameLst>
                                      </p:cBhvr>
                                      <p:to>
                                        <p:strVal val="visible"/>
                                      </p:to>
                                    </p:set>
                                  </p:childTnLst>
                                </p:cTn>
                              </p:par>
                            </p:childTnLst>
                          </p:cTn>
                        </p:par>
                        <p:par>
                          <p:cTn id="129" fill="hold">
                            <p:stCondLst>
                              <p:cond delay="4300"/>
                            </p:stCondLst>
                            <p:childTnLst>
                              <p:par>
                                <p:cTn id="130" presetID="1" presetClass="entr" presetSubtype="0" fill="hold" grpId="0" nodeType="afterEffect">
                                  <p:stCondLst>
                                    <p:cond delay="100"/>
                                  </p:stCondLst>
                                  <p:childTnLst>
                                    <p:set>
                                      <p:cBhvr>
                                        <p:cTn id="131" dur="1" fill="hold">
                                          <p:stCondLst>
                                            <p:cond delay="0"/>
                                          </p:stCondLst>
                                        </p:cTn>
                                        <p:tgtEl>
                                          <p:spTgt spid="84"/>
                                        </p:tgtEl>
                                        <p:attrNameLst>
                                          <p:attrName>style.visibility</p:attrName>
                                        </p:attrNameLst>
                                      </p:cBhvr>
                                      <p:to>
                                        <p:strVal val="visible"/>
                                      </p:to>
                                    </p:set>
                                  </p:childTnLst>
                                </p:cTn>
                              </p:par>
                            </p:childTnLst>
                          </p:cTn>
                        </p:par>
                        <p:par>
                          <p:cTn id="132" fill="hold">
                            <p:stCondLst>
                              <p:cond delay="4400"/>
                            </p:stCondLst>
                            <p:childTnLst>
                              <p:par>
                                <p:cTn id="133" presetID="1" presetClass="entr" presetSubtype="0" fill="hold" grpId="0" nodeType="afterEffect">
                                  <p:stCondLst>
                                    <p:cond delay="100"/>
                                  </p:stCondLst>
                                  <p:childTnLst>
                                    <p:set>
                                      <p:cBhvr>
                                        <p:cTn id="134" dur="1" fill="hold">
                                          <p:stCondLst>
                                            <p:cond delay="0"/>
                                          </p:stCondLst>
                                        </p:cTn>
                                        <p:tgtEl>
                                          <p:spTgt spid="83"/>
                                        </p:tgtEl>
                                        <p:attrNameLst>
                                          <p:attrName>style.visibility</p:attrName>
                                        </p:attrNameLst>
                                      </p:cBhvr>
                                      <p:to>
                                        <p:strVal val="visible"/>
                                      </p:to>
                                    </p:set>
                                  </p:childTnLst>
                                </p:cTn>
                              </p:par>
                            </p:childTnLst>
                          </p:cTn>
                        </p:par>
                        <p:par>
                          <p:cTn id="135" fill="hold">
                            <p:stCondLst>
                              <p:cond delay="4500"/>
                            </p:stCondLst>
                            <p:childTnLst>
                              <p:par>
                                <p:cTn id="136" presetID="1" presetClass="entr" presetSubtype="0" fill="hold" grpId="0" nodeType="afterEffect">
                                  <p:stCondLst>
                                    <p:cond delay="100"/>
                                  </p:stCondLst>
                                  <p:childTnLst>
                                    <p:set>
                                      <p:cBhvr>
                                        <p:cTn id="137" dur="1" fill="hold">
                                          <p:stCondLst>
                                            <p:cond delay="0"/>
                                          </p:stCondLst>
                                        </p:cTn>
                                        <p:tgtEl>
                                          <p:spTgt spid="85"/>
                                        </p:tgtEl>
                                        <p:attrNameLst>
                                          <p:attrName>style.visibility</p:attrName>
                                        </p:attrNameLst>
                                      </p:cBhvr>
                                      <p:to>
                                        <p:strVal val="visible"/>
                                      </p:to>
                                    </p:set>
                                  </p:childTnLst>
                                </p:cTn>
                              </p:par>
                            </p:childTnLst>
                          </p:cTn>
                        </p:par>
                        <p:par>
                          <p:cTn id="138" fill="hold">
                            <p:stCondLst>
                              <p:cond delay="4600"/>
                            </p:stCondLst>
                            <p:childTnLst>
                              <p:par>
                                <p:cTn id="139" presetID="1" presetClass="entr" presetSubtype="0" fill="hold" grpId="0" nodeType="afterEffect">
                                  <p:stCondLst>
                                    <p:cond delay="100"/>
                                  </p:stCondLst>
                                  <p:childTnLst>
                                    <p:set>
                                      <p:cBhvr>
                                        <p:cTn id="140" dur="1" fill="hold">
                                          <p:stCondLst>
                                            <p:cond delay="0"/>
                                          </p:stCondLst>
                                        </p:cTn>
                                        <p:tgtEl>
                                          <p:spTgt spid="86"/>
                                        </p:tgtEl>
                                        <p:attrNameLst>
                                          <p:attrName>style.visibility</p:attrName>
                                        </p:attrNameLst>
                                      </p:cBhvr>
                                      <p:to>
                                        <p:strVal val="visible"/>
                                      </p:to>
                                    </p:set>
                                  </p:childTnLst>
                                </p:cTn>
                              </p:par>
                            </p:childTnLst>
                          </p:cTn>
                        </p:par>
                        <p:par>
                          <p:cTn id="141" fill="hold">
                            <p:stCondLst>
                              <p:cond delay="4700"/>
                            </p:stCondLst>
                            <p:childTnLst>
                              <p:par>
                                <p:cTn id="142" presetID="1" presetClass="entr" presetSubtype="0" fill="hold" grpId="0" nodeType="afterEffect">
                                  <p:stCondLst>
                                    <p:cond delay="100"/>
                                  </p:stCondLst>
                                  <p:childTnLst>
                                    <p:set>
                                      <p:cBhvr>
                                        <p:cTn id="143" dur="1" fill="hold">
                                          <p:stCondLst>
                                            <p:cond delay="0"/>
                                          </p:stCondLst>
                                        </p:cTn>
                                        <p:tgtEl>
                                          <p:spTgt spid="88"/>
                                        </p:tgtEl>
                                        <p:attrNameLst>
                                          <p:attrName>style.visibility</p:attrName>
                                        </p:attrNameLst>
                                      </p:cBhvr>
                                      <p:to>
                                        <p:strVal val="visible"/>
                                      </p:to>
                                    </p:set>
                                  </p:childTnLst>
                                </p:cTn>
                              </p:par>
                            </p:childTnLst>
                          </p:cTn>
                        </p:par>
                        <p:par>
                          <p:cTn id="144" fill="hold">
                            <p:stCondLst>
                              <p:cond delay="4800"/>
                            </p:stCondLst>
                            <p:childTnLst>
                              <p:par>
                                <p:cTn id="145" presetID="1" presetClass="entr" presetSubtype="0" fill="hold" grpId="0" nodeType="afterEffect">
                                  <p:stCondLst>
                                    <p:cond delay="100"/>
                                  </p:stCondLst>
                                  <p:childTnLst>
                                    <p:set>
                                      <p:cBhvr>
                                        <p:cTn id="146" dur="1" fill="hold">
                                          <p:stCondLst>
                                            <p:cond delay="0"/>
                                          </p:stCondLst>
                                        </p:cTn>
                                        <p:tgtEl>
                                          <p:spTgt spid="87"/>
                                        </p:tgtEl>
                                        <p:attrNameLst>
                                          <p:attrName>style.visibility</p:attrName>
                                        </p:attrNameLst>
                                      </p:cBhvr>
                                      <p:to>
                                        <p:strVal val="visible"/>
                                      </p:to>
                                    </p:set>
                                  </p:childTnLst>
                                </p:cTn>
                              </p:par>
                            </p:childTnLst>
                          </p:cTn>
                        </p:par>
                        <p:par>
                          <p:cTn id="147" fill="hold">
                            <p:stCondLst>
                              <p:cond delay="4900"/>
                            </p:stCondLst>
                            <p:childTnLst>
                              <p:par>
                                <p:cTn id="148" presetID="1" presetClass="entr" presetSubtype="0" fill="hold" grpId="0" nodeType="afterEffect">
                                  <p:stCondLst>
                                    <p:cond delay="100"/>
                                  </p:stCondLst>
                                  <p:childTnLst>
                                    <p:set>
                                      <p:cBhvr>
                                        <p:cTn id="149" dur="1" fill="hold">
                                          <p:stCondLst>
                                            <p:cond delay="0"/>
                                          </p:stCondLst>
                                        </p:cTn>
                                        <p:tgtEl>
                                          <p:spTgt spid="28"/>
                                        </p:tgtEl>
                                        <p:attrNameLst>
                                          <p:attrName>style.visibility</p:attrName>
                                        </p:attrNameLst>
                                      </p:cBhvr>
                                      <p:to>
                                        <p:strVal val="visible"/>
                                      </p:to>
                                    </p:set>
                                  </p:childTnLst>
                                </p:cTn>
                              </p:par>
                            </p:childTnLst>
                          </p:cTn>
                        </p:par>
                        <p:par>
                          <p:cTn id="150" fill="hold">
                            <p:stCondLst>
                              <p:cond delay="5000"/>
                            </p:stCondLst>
                            <p:childTnLst>
                              <p:par>
                                <p:cTn id="151" presetID="1" presetClass="entr" presetSubtype="0" fill="hold" grpId="0" nodeType="afterEffect">
                                  <p:stCondLst>
                                    <p:cond delay="100"/>
                                  </p:stCondLst>
                                  <p:childTnLst>
                                    <p:set>
                                      <p:cBhvr>
                                        <p:cTn id="152" dur="1" fill="hold">
                                          <p:stCondLst>
                                            <p:cond delay="0"/>
                                          </p:stCondLst>
                                        </p:cTn>
                                        <p:tgtEl>
                                          <p:spTgt spid="15"/>
                                        </p:tgtEl>
                                        <p:attrNameLst>
                                          <p:attrName>style.visibility</p:attrName>
                                        </p:attrNameLst>
                                      </p:cBhvr>
                                      <p:to>
                                        <p:strVal val="visible"/>
                                      </p:to>
                                    </p:set>
                                  </p:childTnLst>
                                </p:cTn>
                              </p:par>
                            </p:childTnLst>
                          </p:cTn>
                        </p:par>
                        <p:par>
                          <p:cTn id="153" fill="hold">
                            <p:stCondLst>
                              <p:cond delay="5100"/>
                            </p:stCondLst>
                            <p:childTnLst>
                              <p:par>
                                <p:cTn id="154" presetID="1" presetClass="entr" presetSubtype="0" fill="hold" grpId="0" nodeType="afterEffect">
                                  <p:stCondLst>
                                    <p:cond delay="100"/>
                                  </p:stCondLst>
                                  <p:childTnLst>
                                    <p:set>
                                      <p:cBhvr>
                                        <p:cTn id="155" dur="1" fill="hold">
                                          <p:stCondLst>
                                            <p:cond delay="0"/>
                                          </p:stCondLst>
                                        </p:cTn>
                                        <p:tgtEl>
                                          <p:spTgt spid="27"/>
                                        </p:tgtEl>
                                        <p:attrNameLst>
                                          <p:attrName>style.visibility</p:attrName>
                                        </p:attrNameLst>
                                      </p:cBhvr>
                                      <p:to>
                                        <p:strVal val="visible"/>
                                      </p:to>
                                    </p:set>
                                  </p:childTnLst>
                                </p:cTn>
                              </p:par>
                            </p:childTnLst>
                          </p:cTn>
                        </p:par>
                        <p:par>
                          <p:cTn id="156" fill="hold">
                            <p:stCondLst>
                              <p:cond delay="5200"/>
                            </p:stCondLst>
                            <p:childTnLst>
                              <p:par>
                                <p:cTn id="157" presetID="1" presetClass="entr" presetSubtype="0" fill="hold" grpId="0" nodeType="afterEffect">
                                  <p:stCondLst>
                                    <p:cond delay="100"/>
                                  </p:stCondLst>
                                  <p:childTnLst>
                                    <p:set>
                                      <p:cBhvr>
                                        <p:cTn id="158" dur="1" fill="hold">
                                          <p:stCondLst>
                                            <p:cond delay="0"/>
                                          </p:stCondLst>
                                        </p:cTn>
                                        <p:tgtEl>
                                          <p:spTgt spid="89"/>
                                        </p:tgtEl>
                                        <p:attrNameLst>
                                          <p:attrName>style.visibility</p:attrName>
                                        </p:attrNameLst>
                                      </p:cBhvr>
                                      <p:to>
                                        <p:strVal val="visible"/>
                                      </p:to>
                                    </p:set>
                                  </p:childTnLst>
                                </p:cTn>
                              </p:par>
                            </p:childTnLst>
                          </p:cTn>
                        </p:par>
                        <p:par>
                          <p:cTn id="159" fill="hold">
                            <p:stCondLst>
                              <p:cond delay="5300"/>
                            </p:stCondLst>
                            <p:childTnLst>
                              <p:par>
                                <p:cTn id="160" presetID="1" presetClass="entr" presetSubtype="0" fill="hold" grpId="0" nodeType="afterEffect">
                                  <p:stCondLst>
                                    <p:cond delay="100"/>
                                  </p:stCondLst>
                                  <p:childTnLst>
                                    <p:set>
                                      <p:cBhvr>
                                        <p:cTn id="161" dur="1" fill="hold">
                                          <p:stCondLst>
                                            <p:cond delay="0"/>
                                          </p:stCondLst>
                                        </p:cTn>
                                        <p:tgtEl>
                                          <p:spTgt spid="70"/>
                                        </p:tgtEl>
                                        <p:attrNameLst>
                                          <p:attrName>style.visibility</p:attrName>
                                        </p:attrNameLst>
                                      </p:cBhvr>
                                      <p:to>
                                        <p:strVal val="visible"/>
                                      </p:to>
                                    </p:set>
                                  </p:childTnLst>
                                </p:cTn>
                              </p:par>
                            </p:childTnLst>
                          </p:cTn>
                        </p:par>
                        <p:par>
                          <p:cTn id="162" fill="hold">
                            <p:stCondLst>
                              <p:cond delay="5400"/>
                            </p:stCondLst>
                            <p:childTnLst>
                              <p:par>
                                <p:cTn id="163" presetID="1" presetClass="entr" presetSubtype="0" fill="hold" grpId="0" nodeType="afterEffect">
                                  <p:stCondLst>
                                    <p:cond delay="100"/>
                                  </p:stCondLst>
                                  <p:childTnLst>
                                    <p:set>
                                      <p:cBhvr>
                                        <p:cTn id="164" dur="1" fill="hold">
                                          <p:stCondLst>
                                            <p:cond delay="0"/>
                                          </p:stCondLst>
                                        </p:cTn>
                                        <p:tgtEl>
                                          <p:spTgt spid="71"/>
                                        </p:tgtEl>
                                        <p:attrNameLst>
                                          <p:attrName>style.visibility</p:attrName>
                                        </p:attrNameLst>
                                      </p:cBhvr>
                                      <p:to>
                                        <p:strVal val="visible"/>
                                      </p:to>
                                    </p:set>
                                  </p:childTnLst>
                                </p:cTn>
                              </p:par>
                            </p:childTnLst>
                          </p:cTn>
                        </p:par>
                        <p:par>
                          <p:cTn id="165" fill="hold">
                            <p:stCondLst>
                              <p:cond delay="5500"/>
                            </p:stCondLst>
                            <p:childTnLst>
                              <p:par>
                                <p:cTn id="166" presetID="1" presetClass="entr" presetSubtype="0" fill="hold" grpId="0" nodeType="afterEffect">
                                  <p:stCondLst>
                                    <p:cond delay="100"/>
                                  </p:stCondLst>
                                  <p:childTnLst>
                                    <p:set>
                                      <p:cBhvr>
                                        <p:cTn id="167" dur="1" fill="hold">
                                          <p:stCondLst>
                                            <p:cond delay="0"/>
                                          </p:stCondLst>
                                        </p:cTn>
                                        <p:tgtEl>
                                          <p:spTgt spid="69"/>
                                        </p:tgtEl>
                                        <p:attrNameLst>
                                          <p:attrName>style.visibility</p:attrName>
                                        </p:attrNameLst>
                                      </p:cBhvr>
                                      <p:to>
                                        <p:strVal val="visible"/>
                                      </p:to>
                                    </p:set>
                                  </p:childTnLst>
                                </p:cTn>
                              </p:par>
                            </p:childTnLst>
                          </p:cTn>
                        </p:par>
                        <p:par>
                          <p:cTn id="168" fill="hold">
                            <p:stCondLst>
                              <p:cond delay="5600"/>
                            </p:stCondLst>
                            <p:childTnLst>
                              <p:par>
                                <p:cTn id="169" presetID="1" presetClass="entr" presetSubtype="0" fill="hold" grpId="0" nodeType="afterEffect">
                                  <p:stCondLst>
                                    <p:cond delay="100"/>
                                  </p:stCondLst>
                                  <p:childTnLst>
                                    <p:set>
                                      <p:cBhvr>
                                        <p:cTn id="170" dur="1" fill="hold">
                                          <p:stCondLst>
                                            <p:cond delay="0"/>
                                          </p:stCondLst>
                                        </p:cTn>
                                        <p:tgtEl>
                                          <p:spTgt spid="82"/>
                                        </p:tgtEl>
                                        <p:attrNameLst>
                                          <p:attrName>style.visibility</p:attrName>
                                        </p:attrNameLst>
                                      </p:cBhvr>
                                      <p:to>
                                        <p:strVal val="visible"/>
                                      </p:to>
                                    </p:set>
                                  </p:childTnLst>
                                </p:cTn>
                              </p:par>
                            </p:childTnLst>
                          </p:cTn>
                        </p:par>
                        <p:par>
                          <p:cTn id="171" fill="hold">
                            <p:stCondLst>
                              <p:cond delay="5700"/>
                            </p:stCondLst>
                            <p:childTnLst>
                              <p:par>
                                <p:cTn id="172" presetID="1" presetClass="entr" presetSubtype="0" fill="hold" grpId="0" nodeType="afterEffect">
                                  <p:stCondLst>
                                    <p:cond delay="100"/>
                                  </p:stCondLst>
                                  <p:childTnLst>
                                    <p:set>
                                      <p:cBhvr>
                                        <p:cTn id="173" dur="1" fill="hold">
                                          <p:stCondLst>
                                            <p:cond delay="0"/>
                                          </p:stCondLst>
                                        </p:cTn>
                                        <p:tgtEl>
                                          <p:spTgt spid="81"/>
                                        </p:tgtEl>
                                        <p:attrNameLst>
                                          <p:attrName>style.visibility</p:attrName>
                                        </p:attrNameLst>
                                      </p:cBhvr>
                                      <p:to>
                                        <p:strVal val="visible"/>
                                      </p:to>
                                    </p:set>
                                  </p:childTnLst>
                                </p:cTn>
                              </p:par>
                            </p:childTnLst>
                          </p:cTn>
                        </p:par>
                        <p:par>
                          <p:cTn id="174" fill="hold">
                            <p:stCondLst>
                              <p:cond delay="5800"/>
                            </p:stCondLst>
                            <p:childTnLst>
                              <p:par>
                                <p:cTn id="175" presetID="1" presetClass="entr" presetSubtype="0" fill="hold" grpId="0" nodeType="afterEffect">
                                  <p:stCondLst>
                                    <p:cond delay="100"/>
                                  </p:stCondLst>
                                  <p:childTnLst>
                                    <p:set>
                                      <p:cBhvr>
                                        <p:cTn id="176" dur="1" fill="hold">
                                          <p:stCondLst>
                                            <p:cond delay="0"/>
                                          </p:stCondLst>
                                        </p:cTn>
                                        <p:tgtEl>
                                          <p:spTgt spid="35"/>
                                        </p:tgtEl>
                                        <p:attrNameLst>
                                          <p:attrName>style.visibility</p:attrName>
                                        </p:attrNameLst>
                                      </p:cBhvr>
                                      <p:to>
                                        <p:strVal val="visible"/>
                                      </p:to>
                                    </p:set>
                                  </p:childTnLst>
                                </p:cTn>
                              </p:par>
                            </p:childTnLst>
                          </p:cTn>
                        </p:par>
                        <p:par>
                          <p:cTn id="177" fill="hold">
                            <p:stCondLst>
                              <p:cond delay="5900"/>
                            </p:stCondLst>
                            <p:childTnLst>
                              <p:par>
                                <p:cTn id="178" presetID="1" presetClass="entr" presetSubtype="0" fill="hold" grpId="0" nodeType="afterEffect">
                                  <p:stCondLst>
                                    <p:cond delay="100"/>
                                  </p:stCondLst>
                                  <p:childTnLst>
                                    <p:set>
                                      <p:cBhvr>
                                        <p:cTn id="179" dur="1" fill="hold">
                                          <p:stCondLst>
                                            <p:cond delay="0"/>
                                          </p:stCondLst>
                                        </p:cTn>
                                        <p:tgtEl>
                                          <p:spTgt spid="29"/>
                                        </p:tgtEl>
                                        <p:attrNameLst>
                                          <p:attrName>style.visibility</p:attrName>
                                        </p:attrNameLst>
                                      </p:cBhvr>
                                      <p:to>
                                        <p:strVal val="visible"/>
                                      </p:to>
                                    </p:set>
                                  </p:childTnLst>
                                </p:cTn>
                              </p:par>
                            </p:childTnLst>
                          </p:cTn>
                        </p:par>
                        <p:par>
                          <p:cTn id="180" fill="hold">
                            <p:stCondLst>
                              <p:cond delay="6000"/>
                            </p:stCondLst>
                            <p:childTnLst>
                              <p:par>
                                <p:cTn id="181" presetID="1" presetClass="entr" presetSubtype="0" fill="hold" grpId="0" nodeType="afterEffect">
                                  <p:stCondLst>
                                    <p:cond delay="100"/>
                                  </p:stCondLst>
                                  <p:childTnLst>
                                    <p:set>
                                      <p:cBhvr>
                                        <p:cTn id="182" dur="1" fill="hold">
                                          <p:stCondLst>
                                            <p:cond delay="0"/>
                                          </p:stCondLst>
                                        </p:cTn>
                                        <p:tgtEl>
                                          <p:spTgt spid="30"/>
                                        </p:tgtEl>
                                        <p:attrNameLst>
                                          <p:attrName>style.visibility</p:attrName>
                                        </p:attrNameLst>
                                      </p:cBhvr>
                                      <p:to>
                                        <p:strVal val="visible"/>
                                      </p:to>
                                    </p:set>
                                  </p:childTnLst>
                                </p:cTn>
                              </p:par>
                            </p:childTnLst>
                          </p:cTn>
                        </p:par>
                        <p:par>
                          <p:cTn id="183" fill="hold">
                            <p:stCondLst>
                              <p:cond delay="6100"/>
                            </p:stCondLst>
                            <p:childTnLst>
                              <p:par>
                                <p:cTn id="184" presetID="1" presetClass="entr" presetSubtype="0" fill="hold" grpId="0" nodeType="afterEffect">
                                  <p:stCondLst>
                                    <p:cond delay="100"/>
                                  </p:stCondLst>
                                  <p:childTnLst>
                                    <p:set>
                                      <p:cBhvr>
                                        <p:cTn id="185" dur="1" fill="hold">
                                          <p:stCondLst>
                                            <p:cond delay="0"/>
                                          </p:stCondLst>
                                        </p:cTn>
                                        <p:tgtEl>
                                          <p:spTgt spid="31"/>
                                        </p:tgtEl>
                                        <p:attrNameLst>
                                          <p:attrName>style.visibility</p:attrName>
                                        </p:attrNameLst>
                                      </p:cBhvr>
                                      <p:to>
                                        <p:strVal val="visible"/>
                                      </p:to>
                                    </p:set>
                                  </p:childTnLst>
                                </p:cTn>
                              </p:par>
                            </p:childTnLst>
                          </p:cTn>
                        </p:par>
                        <p:par>
                          <p:cTn id="186" fill="hold">
                            <p:stCondLst>
                              <p:cond delay="6200"/>
                            </p:stCondLst>
                            <p:childTnLst>
                              <p:par>
                                <p:cTn id="187" presetID="1" presetClass="entr" presetSubtype="0" fill="hold" grpId="0" nodeType="afterEffect">
                                  <p:stCondLst>
                                    <p:cond delay="100"/>
                                  </p:stCondLst>
                                  <p:childTnLst>
                                    <p:set>
                                      <p:cBhvr>
                                        <p:cTn id="188" dur="1" fill="hold">
                                          <p:stCondLst>
                                            <p:cond delay="0"/>
                                          </p:stCondLst>
                                        </p:cTn>
                                        <p:tgtEl>
                                          <p:spTgt spid="32"/>
                                        </p:tgtEl>
                                        <p:attrNameLst>
                                          <p:attrName>style.visibility</p:attrName>
                                        </p:attrNameLst>
                                      </p:cBhvr>
                                      <p:to>
                                        <p:strVal val="visible"/>
                                      </p:to>
                                    </p:set>
                                  </p:childTnLst>
                                </p:cTn>
                              </p:par>
                            </p:childTnLst>
                          </p:cTn>
                        </p:par>
                        <p:par>
                          <p:cTn id="189" fill="hold">
                            <p:stCondLst>
                              <p:cond delay="6300"/>
                            </p:stCondLst>
                            <p:childTnLst>
                              <p:par>
                                <p:cTn id="190" presetID="1" presetClass="entr" presetSubtype="0" fill="hold" grpId="0" nodeType="afterEffect">
                                  <p:stCondLst>
                                    <p:cond delay="100"/>
                                  </p:stCondLst>
                                  <p:childTnLst>
                                    <p:set>
                                      <p:cBhvr>
                                        <p:cTn id="191" dur="1" fill="hold">
                                          <p:stCondLst>
                                            <p:cond delay="0"/>
                                          </p:stCondLst>
                                        </p:cTn>
                                        <p:tgtEl>
                                          <p:spTgt spid="33"/>
                                        </p:tgtEl>
                                        <p:attrNameLst>
                                          <p:attrName>style.visibility</p:attrName>
                                        </p:attrNameLst>
                                      </p:cBhvr>
                                      <p:to>
                                        <p:strVal val="visible"/>
                                      </p:to>
                                    </p:set>
                                  </p:childTnLst>
                                </p:cTn>
                              </p:par>
                            </p:childTnLst>
                          </p:cTn>
                        </p:par>
                        <p:par>
                          <p:cTn id="192" fill="hold">
                            <p:stCondLst>
                              <p:cond delay="6400"/>
                            </p:stCondLst>
                            <p:childTnLst>
                              <p:par>
                                <p:cTn id="193" presetID="1" presetClass="entr" presetSubtype="0" fill="hold" grpId="0" nodeType="afterEffect">
                                  <p:stCondLst>
                                    <p:cond delay="100"/>
                                  </p:stCondLst>
                                  <p:childTnLst>
                                    <p:set>
                                      <p:cBhvr>
                                        <p:cTn id="194" dur="1" fill="hold">
                                          <p:stCondLst>
                                            <p:cond delay="0"/>
                                          </p:stCondLst>
                                        </p:cTn>
                                        <p:tgtEl>
                                          <p:spTgt spid="34"/>
                                        </p:tgtEl>
                                        <p:attrNameLst>
                                          <p:attrName>style.visibility</p:attrName>
                                        </p:attrNameLst>
                                      </p:cBhvr>
                                      <p:to>
                                        <p:strVal val="visible"/>
                                      </p:to>
                                    </p:set>
                                  </p:childTnLst>
                                </p:cTn>
                              </p:par>
                            </p:childTnLst>
                          </p:cTn>
                        </p:par>
                        <p:par>
                          <p:cTn id="195" fill="hold">
                            <p:stCondLst>
                              <p:cond delay="6500"/>
                            </p:stCondLst>
                            <p:childTnLst>
                              <p:par>
                                <p:cTn id="196" presetID="1" presetClass="entr" presetSubtype="0" fill="hold" grpId="0" nodeType="afterEffect">
                                  <p:stCondLst>
                                    <p:cond delay="100"/>
                                  </p:stCondLst>
                                  <p:childTnLst>
                                    <p:set>
                                      <p:cBhvr>
                                        <p:cTn id="197" dur="1" fill="hold">
                                          <p:stCondLst>
                                            <p:cond delay="0"/>
                                          </p:stCondLst>
                                        </p:cTn>
                                        <p:tgtEl>
                                          <p:spTgt spid="90"/>
                                        </p:tgtEl>
                                        <p:attrNameLst>
                                          <p:attrName>style.visibility</p:attrName>
                                        </p:attrNameLst>
                                      </p:cBhvr>
                                      <p:to>
                                        <p:strVal val="visible"/>
                                      </p:to>
                                    </p:set>
                                  </p:childTnLst>
                                </p:cTn>
                              </p:par>
                            </p:childTnLst>
                          </p:cTn>
                        </p:par>
                        <p:par>
                          <p:cTn id="198" fill="hold">
                            <p:stCondLst>
                              <p:cond delay="6600"/>
                            </p:stCondLst>
                            <p:childTnLst>
                              <p:par>
                                <p:cTn id="199" presetID="1" presetClass="entr" presetSubtype="0" fill="hold" grpId="0" nodeType="afterEffect">
                                  <p:stCondLst>
                                    <p:cond delay="100"/>
                                  </p:stCondLst>
                                  <p:childTnLst>
                                    <p:set>
                                      <p:cBhvr>
                                        <p:cTn id="20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1"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2" grpId="0" animBg="1"/>
      <p:bldP spid="93" grpId="0" animBg="1"/>
      <p:bldP spid="95" grpId="0" animBg="1"/>
      <p:bldP spid="90" grpId="0" animBg="1"/>
      <p:bldP spid="90" grpId="1" animBg="1"/>
      <p:bldP spid="94" grpId="0" animBg="1"/>
      <p:bldP spid="9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20000"/>
              </a:lnSpc>
              <a:buNone/>
            </a:pPr>
            <a:r>
              <a:rPr lang="en-GB" sz="2500" dirty="0">
                <a:latin typeface="Times"/>
                <a:cs typeface="Times"/>
              </a:rPr>
              <a:t>“Our challenge has changed</a:t>
            </a:r>
            <a:r>
              <a:rPr lang="en-GB" sz="2500" dirty="0" smtClean="0">
                <a:latin typeface="Times"/>
                <a:cs typeface="Times"/>
              </a:rPr>
              <a:t>.</a:t>
            </a:r>
          </a:p>
          <a:p>
            <a:pPr marL="0" indent="0" algn="ctr">
              <a:lnSpc>
                <a:spcPct val="120000"/>
              </a:lnSpc>
              <a:buNone/>
            </a:pPr>
            <a:r>
              <a:rPr lang="en-GB" sz="2500" dirty="0" smtClean="0">
                <a:latin typeface="Times"/>
                <a:cs typeface="Times"/>
              </a:rPr>
              <a:t> </a:t>
            </a:r>
            <a:r>
              <a:rPr lang="en-GB" sz="2500" dirty="0">
                <a:latin typeface="Times"/>
                <a:cs typeface="Times"/>
              </a:rPr>
              <a:t>It is no longer about just reducing emissions. </a:t>
            </a:r>
            <a:endParaRPr lang="en-GB" sz="2500" dirty="0" smtClean="0">
              <a:latin typeface="Times"/>
              <a:cs typeface="Times"/>
            </a:endParaRPr>
          </a:p>
          <a:p>
            <a:pPr marL="0" indent="0" algn="ctr">
              <a:lnSpc>
                <a:spcPct val="120000"/>
              </a:lnSpc>
              <a:buNone/>
            </a:pPr>
            <a:r>
              <a:rPr lang="en-GB" sz="2500" dirty="0" smtClean="0">
                <a:latin typeface="Times"/>
                <a:cs typeface="Times"/>
              </a:rPr>
              <a:t>We </a:t>
            </a:r>
            <a:r>
              <a:rPr lang="en-GB" sz="2500" dirty="0">
                <a:latin typeface="Times"/>
                <a:cs typeface="Times"/>
              </a:rPr>
              <a:t>have to work out how to hold on to our humanity as we head to increasingly difficult times.” </a:t>
            </a:r>
            <a:endParaRPr lang="en-GB" sz="2500" dirty="0" smtClean="0">
              <a:latin typeface="Times"/>
              <a:cs typeface="Times"/>
            </a:endParaRPr>
          </a:p>
          <a:p>
            <a:pPr marL="0" indent="0" algn="ctr">
              <a:lnSpc>
                <a:spcPct val="120000"/>
              </a:lnSpc>
              <a:buNone/>
            </a:pPr>
            <a:r>
              <a:rPr lang="en-GB" sz="2500" dirty="0" smtClean="0">
                <a:latin typeface="Times"/>
                <a:cs typeface="Times"/>
              </a:rPr>
              <a:t>Tim </a:t>
            </a:r>
            <a:r>
              <a:rPr lang="en-GB" sz="2500" dirty="0" err="1">
                <a:latin typeface="Times"/>
                <a:cs typeface="Times"/>
              </a:rPr>
              <a:t>DeChristopher</a:t>
            </a:r>
            <a:r>
              <a:rPr lang="en-GB" sz="2500" dirty="0">
                <a:latin typeface="Times"/>
                <a:cs typeface="Times"/>
              </a:rPr>
              <a:t>, environmental activist arrested and imprisoned for disrupting an auction of oil and gas leases in Utah in 2008. </a:t>
            </a:r>
            <a:endParaRPr lang="en-US" sz="2500" dirty="0">
              <a:latin typeface="Times"/>
              <a:cs typeface="Times"/>
            </a:endParaRPr>
          </a:p>
        </p:txBody>
      </p:sp>
      <p:sp>
        <p:nvSpPr>
          <p:cNvPr id="4" name="Footer Placeholder 3"/>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2765190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7600" y="4367480"/>
            <a:ext cx="4131733" cy="2215991"/>
          </a:xfrm>
          <a:prstGeom prst="rect">
            <a:avLst/>
          </a:prstGeom>
          <a:noFill/>
        </p:spPr>
        <p:txBody>
          <a:bodyPr wrap="square" rtlCol="0">
            <a:spAutoFit/>
          </a:bodyPr>
          <a:lstStyle/>
          <a:p>
            <a:pPr algn="ctr"/>
            <a:r>
              <a:rPr lang="en-US" sz="2000" dirty="0" smtClean="0">
                <a:solidFill>
                  <a:srgbClr val="FFFFFF"/>
                </a:solidFill>
                <a:latin typeface="American Typewriter"/>
                <a:cs typeface="American Typewriter"/>
              </a:rPr>
              <a:t>April Humble</a:t>
            </a:r>
          </a:p>
          <a:p>
            <a:pPr algn="ctr"/>
            <a:endParaRPr lang="en-US" sz="2000" dirty="0">
              <a:solidFill>
                <a:srgbClr val="FFFFFF"/>
              </a:solidFill>
              <a:latin typeface="American Typewriter"/>
              <a:cs typeface="American Typewriter"/>
            </a:endParaRPr>
          </a:p>
          <a:p>
            <a:pPr algn="ctr"/>
            <a:r>
              <a:rPr lang="en-US" sz="2000" dirty="0" err="1" smtClean="0">
                <a:solidFill>
                  <a:srgbClr val="FFFFFF"/>
                </a:solidFill>
                <a:latin typeface="American Typewriter"/>
                <a:cs typeface="American Typewriter"/>
                <a:hlinkClick r:id="rId2"/>
              </a:rPr>
              <a:t>april.humble@hzg.de</a:t>
            </a:r>
            <a:endParaRPr lang="en-US" sz="2000" dirty="0" smtClean="0">
              <a:solidFill>
                <a:srgbClr val="FFFFFF"/>
              </a:solidFill>
              <a:latin typeface="American Typewriter"/>
              <a:cs typeface="American Typewriter"/>
            </a:endParaRPr>
          </a:p>
          <a:p>
            <a:pPr algn="ctr"/>
            <a:r>
              <a:rPr lang="en-US" sz="2000" dirty="0">
                <a:latin typeface="American Typewriter"/>
                <a:cs typeface="American Typewriter"/>
                <a:hlinkClick r:id="rId3"/>
              </a:rPr>
              <a:t>a</a:t>
            </a:r>
            <a:r>
              <a:rPr lang="en-US" sz="2000" dirty="0" smtClean="0">
                <a:latin typeface="American Typewriter"/>
                <a:cs typeface="American Typewriter"/>
                <a:hlinkClick r:id="rId3"/>
              </a:rPr>
              <a:t>pril.humble1@gmail.com</a:t>
            </a:r>
            <a:endParaRPr lang="en-US" sz="2000" dirty="0" smtClean="0">
              <a:latin typeface="American Typewriter"/>
              <a:cs typeface="American Typewriter"/>
            </a:endParaRPr>
          </a:p>
          <a:p>
            <a:pPr algn="ctr"/>
            <a:endParaRPr lang="en-US" sz="2000" dirty="0" smtClean="0">
              <a:latin typeface="American Typewriter"/>
              <a:cs typeface="American Typewriter"/>
            </a:endParaRPr>
          </a:p>
          <a:p>
            <a:pPr algn="ctr"/>
            <a:r>
              <a:rPr lang="en-US" sz="2000" dirty="0">
                <a:latin typeface="American Typewriter"/>
                <a:cs typeface="American Typewriter"/>
              </a:rPr>
              <a:t>Earth </a:t>
            </a:r>
            <a:r>
              <a:rPr lang="en-US" sz="2000" dirty="0" smtClean="0">
                <a:latin typeface="American Typewriter"/>
                <a:cs typeface="American Typewriter"/>
              </a:rPr>
              <a:t>League</a:t>
            </a:r>
          </a:p>
          <a:p>
            <a:pPr algn="ctr"/>
            <a:r>
              <a:rPr lang="en-US" dirty="0" smtClean="0">
                <a:latin typeface="American Typewriter"/>
                <a:cs typeface="American Typewriter"/>
              </a:rPr>
              <a:t>Climate Service Center 2.0</a:t>
            </a:r>
          </a:p>
        </p:txBody>
      </p:sp>
      <p:sp>
        <p:nvSpPr>
          <p:cNvPr id="4" name="TextBox 3"/>
          <p:cNvSpPr txBox="1"/>
          <p:nvPr/>
        </p:nvSpPr>
        <p:spPr>
          <a:xfrm>
            <a:off x="2506134" y="1957864"/>
            <a:ext cx="3793066" cy="523220"/>
          </a:xfrm>
          <a:prstGeom prst="rect">
            <a:avLst/>
          </a:prstGeom>
          <a:noFill/>
        </p:spPr>
        <p:txBody>
          <a:bodyPr wrap="square" rtlCol="0">
            <a:spAutoFit/>
          </a:bodyPr>
          <a:lstStyle/>
          <a:p>
            <a:pPr algn="ctr"/>
            <a:r>
              <a:rPr lang="en-US" sz="2800" dirty="0" smtClean="0">
                <a:latin typeface="American Typewriter"/>
                <a:cs typeface="American Typewriter"/>
              </a:rPr>
              <a:t>Thank you</a:t>
            </a:r>
            <a:endParaRPr lang="en-US" sz="2800" dirty="0">
              <a:latin typeface="American Typewriter"/>
              <a:cs typeface="American Typewriter"/>
            </a:endParaRPr>
          </a:p>
        </p:txBody>
      </p:sp>
    </p:spTree>
    <p:extLst>
      <p:ext uri="{BB962C8B-B14F-4D97-AF65-F5344CB8AC3E}">
        <p14:creationId xmlns:p14="http://schemas.microsoft.com/office/powerpoint/2010/main" val="3414483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89" y="792259"/>
            <a:ext cx="8229600" cy="4318000"/>
          </a:xfrm>
        </p:spPr>
        <p:txBody>
          <a:bodyPr>
            <a:normAutofit/>
          </a:bodyPr>
          <a:lstStyle/>
          <a:p>
            <a:pPr>
              <a:lnSpc>
                <a:spcPct val="130000"/>
              </a:lnSpc>
            </a:pPr>
            <a:r>
              <a:rPr lang="en-US" sz="3400" dirty="0">
                <a:latin typeface="Times"/>
                <a:cs typeface="Times"/>
              </a:rPr>
              <a:t>W</a:t>
            </a:r>
            <a:r>
              <a:rPr lang="en-US" sz="3400" dirty="0" smtClean="0">
                <a:latin typeface="Times"/>
                <a:cs typeface="Times"/>
              </a:rPr>
              <a:t>hen planet </a:t>
            </a:r>
            <a:r>
              <a:rPr lang="en-US" sz="3400" dirty="0">
                <a:latin typeface="Times"/>
                <a:cs typeface="Times"/>
              </a:rPr>
              <a:t>Earth’s </a:t>
            </a:r>
            <a:r>
              <a:rPr lang="en-US" sz="3400" dirty="0" smtClean="0">
                <a:latin typeface="Times"/>
                <a:cs typeface="Times"/>
              </a:rPr>
              <a:t/>
            </a:r>
            <a:br>
              <a:rPr lang="en-US" sz="3400" dirty="0" smtClean="0">
                <a:latin typeface="Times"/>
                <a:cs typeface="Times"/>
              </a:rPr>
            </a:br>
            <a:r>
              <a:rPr lang="en-US" sz="3400" dirty="0" smtClean="0">
                <a:latin typeface="Times"/>
                <a:cs typeface="Times"/>
              </a:rPr>
              <a:t>conditions </a:t>
            </a:r>
            <a:r>
              <a:rPr lang="en-US" sz="3400" dirty="0">
                <a:latin typeface="Times"/>
                <a:cs typeface="Times"/>
              </a:rPr>
              <a:t>and patterns </a:t>
            </a:r>
            <a:r>
              <a:rPr lang="en-US" sz="3400" dirty="0" smtClean="0">
                <a:latin typeface="Times"/>
                <a:cs typeface="Times"/>
              </a:rPr>
              <a:t>are disrupted, </a:t>
            </a:r>
            <a:br>
              <a:rPr lang="en-US" sz="3400" dirty="0" smtClean="0">
                <a:latin typeface="Times"/>
                <a:cs typeface="Times"/>
              </a:rPr>
            </a:br>
            <a:r>
              <a:rPr lang="en-US" sz="3400" dirty="0" smtClean="0">
                <a:latin typeface="Times"/>
                <a:cs typeface="Times"/>
              </a:rPr>
              <a:t>society </a:t>
            </a:r>
            <a:r>
              <a:rPr lang="en-US" sz="3400" dirty="0">
                <a:latin typeface="Times"/>
                <a:cs typeface="Times"/>
              </a:rPr>
              <a:t>will also </a:t>
            </a:r>
            <a:r>
              <a:rPr lang="en-US" sz="3400" dirty="0" smtClean="0">
                <a:latin typeface="Times"/>
                <a:cs typeface="Times"/>
              </a:rPr>
              <a:t/>
            </a:r>
            <a:br>
              <a:rPr lang="en-US" sz="3400" dirty="0" smtClean="0">
                <a:latin typeface="Times"/>
                <a:cs typeface="Times"/>
              </a:rPr>
            </a:br>
            <a:r>
              <a:rPr lang="en-US" sz="3400" dirty="0" smtClean="0">
                <a:latin typeface="Times"/>
                <a:cs typeface="Times"/>
              </a:rPr>
              <a:t>be subject to disruption.</a:t>
            </a:r>
            <a:endParaRPr lang="en-GB" sz="3400" dirty="0">
              <a:latin typeface="Times"/>
              <a:cs typeface="Times"/>
            </a:endParaRPr>
          </a:p>
        </p:txBody>
      </p:sp>
      <p:sp>
        <p:nvSpPr>
          <p:cNvPr id="4" name="Footer Placeholder 3"/>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886994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April Humble</a:t>
            </a:r>
            <a:endParaRPr lang="en-US"/>
          </a:p>
        </p:txBody>
      </p:sp>
      <p:pic>
        <p:nvPicPr>
          <p:cNvPr id="5" name="Picture 4" descr="Screen Shot 2015-11-12 at 15.20.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794" y="0"/>
            <a:ext cx="2593771" cy="2417922"/>
          </a:xfrm>
          <a:prstGeom prst="rect">
            <a:avLst/>
          </a:prstGeom>
        </p:spPr>
      </p:pic>
      <p:pic>
        <p:nvPicPr>
          <p:cNvPr id="7" name="Picture 6" descr="Screen Shot 2015-11-12 at 15.23.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70" y="1608478"/>
            <a:ext cx="1473200" cy="1421809"/>
          </a:xfrm>
          <a:prstGeom prst="rect">
            <a:avLst/>
          </a:prstGeom>
        </p:spPr>
      </p:pic>
      <p:pic>
        <p:nvPicPr>
          <p:cNvPr id="8" name="Picture 7" descr="Screen Shot 2015-11-12 at 15.24.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201" y="2465890"/>
            <a:ext cx="1482280" cy="1371897"/>
          </a:xfrm>
          <a:prstGeom prst="rect">
            <a:avLst/>
          </a:prstGeom>
        </p:spPr>
      </p:pic>
      <p:pic>
        <p:nvPicPr>
          <p:cNvPr id="10" name="Picture 9" descr="Screen Shot 2015-11-12 at 15.25.5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397" y="2645266"/>
            <a:ext cx="1700254" cy="1566901"/>
          </a:xfrm>
          <a:prstGeom prst="rect">
            <a:avLst/>
          </a:prstGeom>
        </p:spPr>
      </p:pic>
      <p:pic>
        <p:nvPicPr>
          <p:cNvPr id="11" name="Picture 10" descr="Screen Shot 2015-11-12 at 15.27.0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6866" y="2417922"/>
            <a:ext cx="1441262" cy="1410267"/>
          </a:xfrm>
          <a:prstGeom prst="rect">
            <a:avLst/>
          </a:prstGeom>
        </p:spPr>
      </p:pic>
      <p:pic>
        <p:nvPicPr>
          <p:cNvPr id="13" name="Picture 12" descr="Screen Shot 2015-11-12 at 15.33.4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1421" y="2717770"/>
            <a:ext cx="1705445" cy="1562130"/>
          </a:xfrm>
          <a:prstGeom prst="rect">
            <a:avLst/>
          </a:prstGeom>
        </p:spPr>
      </p:pic>
      <p:pic>
        <p:nvPicPr>
          <p:cNvPr id="14" name="Picture 13" descr="Screen Shot 2015-11-12 at 15.33.1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8750" y="4602692"/>
            <a:ext cx="2271672" cy="2076450"/>
          </a:xfrm>
          <a:prstGeom prst="rect">
            <a:avLst/>
          </a:prstGeom>
        </p:spPr>
      </p:pic>
      <p:pic>
        <p:nvPicPr>
          <p:cNvPr id="15" name="Picture 14" descr="Screen Shot 2015-11-12 at 15.32.5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811" y="4602692"/>
            <a:ext cx="2135870" cy="2118783"/>
          </a:xfrm>
          <a:prstGeom prst="rect">
            <a:avLst/>
          </a:prstGeom>
        </p:spPr>
      </p:pic>
      <p:pic>
        <p:nvPicPr>
          <p:cNvPr id="18" name="Picture 17" descr="Screen Shot 2015-11-12 at 15.32.28.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7709" y="4228952"/>
            <a:ext cx="1839157" cy="1587648"/>
          </a:xfrm>
          <a:prstGeom prst="rect">
            <a:avLst/>
          </a:prstGeom>
        </p:spPr>
      </p:pic>
      <p:pic>
        <p:nvPicPr>
          <p:cNvPr id="19" name="Picture 18" descr="Screen Shot 2015-11-12 at 15.35.38.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39565" y="548574"/>
            <a:ext cx="2155460" cy="2012950"/>
          </a:xfrm>
          <a:prstGeom prst="rect">
            <a:avLst/>
          </a:prstGeom>
        </p:spPr>
      </p:pic>
      <p:pic>
        <p:nvPicPr>
          <p:cNvPr id="20" name="Picture 19" descr="Screen Shot 2015-11-12 at 15.38.53.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02878" y="1587338"/>
            <a:ext cx="1445872" cy="1413380"/>
          </a:xfrm>
          <a:prstGeom prst="rect">
            <a:avLst/>
          </a:prstGeom>
        </p:spPr>
      </p:pic>
      <p:pic>
        <p:nvPicPr>
          <p:cNvPr id="12" name="Picture 11" descr="Screen Shot 2015-11-14 at 08.57.1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0215" y="4279900"/>
            <a:ext cx="1519054" cy="1471084"/>
          </a:xfrm>
          <a:prstGeom prst="rect">
            <a:avLst/>
          </a:prstGeom>
        </p:spPr>
      </p:pic>
    </p:spTree>
    <p:extLst>
      <p:ext uri="{BB962C8B-B14F-4D97-AF65-F5344CB8AC3E}">
        <p14:creationId xmlns:p14="http://schemas.microsoft.com/office/powerpoint/2010/main" val="21117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par>
                          <p:cTn id="26" fill="hold">
                            <p:stCondLst>
                              <p:cond delay="1500"/>
                            </p:stCondLst>
                            <p:childTnLst>
                              <p:par>
                                <p:cTn id="27" presetID="9"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2000"/>
                            </p:stCondLst>
                            <p:childTnLst>
                              <p:par>
                                <p:cTn id="31" presetID="9"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par>
                          <p:cTn id="34" fill="hold">
                            <p:stCondLst>
                              <p:cond delay="2500"/>
                            </p:stCondLst>
                            <p:childTnLst>
                              <p:par>
                                <p:cTn id="35" presetID="9"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par>
                          <p:cTn id="43" fill="hold">
                            <p:stCondLst>
                              <p:cond delay="500"/>
                            </p:stCondLst>
                            <p:childTnLst>
                              <p:par>
                                <p:cTn id="44" presetID="9" presetClass="entr" presetSubtype="0" fill="hold" nodeType="afterEffect">
                                  <p:stCondLst>
                                    <p:cond delay="20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4239"/>
            <a:ext cx="8229600" cy="2994695"/>
          </a:xfrm>
        </p:spPr>
        <p:txBody>
          <a:bodyPr>
            <a:normAutofit fontScale="55000" lnSpcReduction="20000"/>
          </a:bodyPr>
          <a:lstStyle/>
          <a:p>
            <a:pPr marL="0" indent="0" algn="ctr">
              <a:lnSpc>
                <a:spcPct val="130000"/>
              </a:lnSpc>
              <a:buNone/>
            </a:pPr>
            <a:r>
              <a:rPr lang="en-GB" sz="4200" dirty="0" smtClean="0">
                <a:latin typeface="Times"/>
                <a:cs typeface="Times"/>
              </a:rPr>
              <a:t>“</a:t>
            </a:r>
            <a:r>
              <a:rPr lang="en-GB" sz="4200" dirty="0">
                <a:latin typeface="Times"/>
                <a:cs typeface="Times"/>
              </a:rPr>
              <a:t>Climate change is an all encompassing threat, directly affecting the environment, the economy, health and safety. Many communities face multiple stresses with serious social, political and security implications, both domestically and abroad. Millions of people are uprooted or permanently on the move as a result. Many more millions will follow</a:t>
            </a:r>
            <a:r>
              <a:rPr lang="en-GB" sz="4200" dirty="0" smtClean="0">
                <a:latin typeface="Times"/>
                <a:cs typeface="Times"/>
              </a:rPr>
              <a:t>.”</a:t>
            </a:r>
          </a:p>
          <a:p>
            <a:pPr marL="0" indent="0" algn="ctr">
              <a:lnSpc>
                <a:spcPct val="130000"/>
              </a:lnSpc>
              <a:buNone/>
            </a:pPr>
            <a:r>
              <a:rPr lang="en-GB" sz="3300" dirty="0" smtClean="0">
                <a:latin typeface="Times"/>
                <a:cs typeface="Times"/>
              </a:rPr>
              <a:t>-Human Impact Report, 2009</a:t>
            </a:r>
            <a:endParaRPr lang="en-GB" sz="3300" dirty="0">
              <a:latin typeface="Times"/>
              <a:cs typeface="Times"/>
            </a:endParaRPr>
          </a:p>
          <a:p>
            <a:pPr marL="0" indent="0" algn="ctr">
              <a:lnSpc>
                <a:spcPct val="130000"/>
              </a:lnSpc>
              <a:buNone/>
            </a:pPr>
            <a:endParaRPr lang="en-GB" sz="2500" dirty="0" smtClean="0">
              <a:latin typeface="Times"/>
              <a:cs typeface="Times"/>
            </a:endParaRPr>
          </a:p>
          <a:p>
            <a:pPr marL="0" indent="0" algn="ctr">
              <a:lnSpc>
                <a:spcPct val="130000"/>
              </a:lnSpc>
              <a:buNone/>
            </a:pPr>
            <a:endParaRPr lang="en-GB" sz="2500" dirty="0" smtClean="0">
              <a:latin typeface="Times"/>
              <a:cs typeface="Times"/>
            </a:endParaRPr>
          </a:p>
          <a:p>
            <a:pPr marL="0" indent="0" algn="ctr">
              <a:lnSpc>
                <a:spcPct val="130000"/>
              </a:lnSpc>
              <a:buNone/>
            </a:pPr>
            <a:endParaRPr lang="en-US" sz="2500" dirty="0"/>
          </a:p>
        </p:txBody>
      </p:sp>
      <p:sp>
        <p:nvSpPr>
          <p:cNvPr id="4" name="Footer Placeholder 3"/>
          <p:cNvSpPr>
            <a:spLocks noGrp="1"/>
          </p:cNvSpPr>
          <p:nvPr>
            <p:ph type="ftr" sz="quarter" idx="11"/>
          </p:nvPr>
        </p:nvSpPr>
        <p:spPr/>
        <p:txBody>
          <a:bodyPr/>
          <a:lstStyle/>
          <a:p>
            <a:r>
              <a:rPr lang="en-US" smtClean="0"/>
              <a:t>April Humble</a:t>
            </a:r>
            <a:endParaRPr lang="en-US"/>
          </a:p>
        </p:txBody>
      </p:sp>
      <p:sp>
        <p:nvSpPr>
          <p:cNvPr id="6" name="TextBox 5"/>
          <p:cNvSpPr txBox="1"/>
          <p:nvPr/>
        </p:nvSpPr>
        <p:spPr>
          <a:xfrm>
            <a:off x="457200" y="3431533"/>
            <a:ext cx="8012402" cy="2849498"/>
          </a:xfrm>
          <a:prstGeom prst="rect">
            <a:avLst/>
          </a:prstGeom>
          <a:noFill/>
        </p:spPr>
        <p:txBody>
          <a:bodyPr wrap="square" rtlCol="0">
            <a:spAutoFit/>
          </a:bodyPr>
          <a:lstStyle/>
          <a:p>
            <a:pPr marL="342900" indent="-342900">
              <a:lnSpc>
                <a:spcPct val="120000"/>
              </a:lnSpc>
              <a:buFont typeface="Arial"/>
              <a:buChar char="•"/>
            </a:pPr>
            <a:r>
              <a:rPr lang="en-US" sz="2500" dirty="0" smtClean="0">
                <a:latin typeface="Times"/>
                <a:cs typeface="Times"/>
              </a:rPr>
              <a:t>200 million climate refugees</a:t>
            </a:r>
          </a:p>
          <a:p>
            <a:pPr marL="342900" indent="-342900">
              <a:lnSpc>
                <a:spcPct val="120000"/>
              </a:lnSpc>
              <a:buFont typeface="Arial"/>
              <a:buChar char="•"/>
            </a:pPr>
            <a:r>
              <a:rPr lang="en-US" sz="2500" dirty="0" smtClean="0">
                <a:latin typeface="Times"/>
                <a:cs typeface="Times"/>
              </a:rPr>
              <a:t>Some figures say at 2degrees conflict could increase by 50%</a:t>
            </a:r>
          </a:p>
          <a:p>
            <a:pPr marL="800100" lvl="1" indent="-342900">
              <a:lnSpc>
                <a:spcPct val="120000"/>
              </a:lnSpc>
              <a:buFont typeface="Arial"/>
              <a:buChar char="•"/>
            </a:pPr>
            <a:r>
              <a:rPr lang="en-US" sz="2500" dirty="0" smtClean="0">
                <a:latin typeface="Times"/>
                <a:cs typeface="Times"/>
              </a:rPr>
              <a:t>W</a:t>
            </a:r>
            <a:r>
              <a:rPr lang="en-GB" sz="2500" dirty="0" smtClean="0">
                <a:latin typeface="Times"/>
                <a:cs typeface="Times"/>
              </a:rPr>
              <a:t>hen rainfall is significantly </a:t>
            </a:r>
            <a:r>
              <a:rPr lang="en-GB" sz="2500" dirty="0">
                <a:latin typeface="Times"/>
                <a:cs typeface="Times"/>
              </a:rPr>
              <a:t>below normal, </a:t>
            </a:r>
            <a:r>
              <a:rPr lang="en-GB" sz="2500" dirty="0" smtClean="0">
                <a:latin typeface="Times"/>
                <a:cs typeface="Times"/>
              </a:rPr>
              <a:t>risk of </a:t>
            </a:r>
            <a:r>
              <a:rPr lang="en-GB" sz="2500" dirty="0">
                <a:latin typeface="Times"/>
                <a:cs typeface="Times"/>
              </a:rPr>
              <a:t>low-level conflict escalating to a full-scale civil war approximately doubles the following year </a:t>
            </a:r>
            <a:endParaRPr lang="en-US" sz="2500" dirty="0">
              <a:latin typeface="Times"/>
              <a:cs typeface="Times"/>
            </a:endParaRPr>
          </a:p>
        </p:txBody>
      </p:sp>
    </p:spTree>
    <p:extLst>
      <p:ext uri="{BB962C8B-B14F-4D97-AF65-F5344CB8AC3E}">
        <p14:creationId xmlns:p14="http://schemas.microsoft.com/office/powerpoint/2010/main" val="4986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dissolve">
                                      <p:cBhvr>
                                        <p:cTn id="15" dur="500"/>
                                        <p:tgtEl>
                                          <p:spTgt spid="6">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dissolve">
                                      <p:cBhvr>
                                        <p:cTn id="18" dur="500"/>
                                        <p:tgtEl>
                                          <p:spTgt spid="6">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dissolv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2195512"/>
            <a:ext cx="8229600" cy="4525963"/>
          </a:xfrm>
        </p:spPr>
        <p:txBody>
          <a:bodyPr/>
          <a:lstStyle/>
          <a:p>
            <a:pPr marL="0" indent="0" algn="ctr">
              <a:buNone/>
            </a:pPr>
            <a:r>
              <a:rPr lang="en-GB" sz="3600" dirty="0" smtClean="0">
                <a:latin typeface="Times"/>
                <a:cs typeface="Times"/>
              </a:rPr>
              <a:t>“Water </a:t>
            </a:r>
            <a:r>
              <a:rPr lang="en-GB" sz="3600" dirty="0">
                <a:latin typeface="Times"/>
                <a:cs typeface="Times"/>
              </a:rPr>
              <a:t>flows or </a:t>
            </a:r>
            <a:r>
              <a:rPr lang="en-GB" sz="3600" dirty="0" smtClean="0">
                <a:latin typeface="Times"/>
                <a:cs typeface="Times"/>
              </a:rPr>
              <a:t>blood” </a:t>
            </a:r>
          </a:p>
          <a:p>
            <a:pPr marL="0" indent="0" algn="ctr">
              <a:buNone/>
            </a:pPr>
            <a:endParaRPr lang="en-GB" sz="2400" dirty="0">
              <a:latin typeface="Times"/>
              <a:cs typeface="Times"/>
            </a:endParaRPr>
          </a:p>
          <a:p>
            <a:pPr marL="0" indent="0" algn="ctr">
              <a:buNone/>
            </a:pPr>
            <a:r>
              <a:rPr lang="en-GB" sz="2400" dirty="0">
                <a:latin typeface="Times"/>
                <a:cs typeface="Times"/>
              </a:rPr>
              <a:t>Slogan </a:t>
            </a:r>
            <a:r>
              <a:rPr lang="en-GB" sz="2400" dirty="0" smtClean="0">
                <a:latin typeface="Times"/>
                <a:cs typeface="Times"/>
              </a:rPr>
              <a:t>Pakistani political </a:t>
            </a:r>
            <a:r>
              <a:rPr lang="en-GB" sz="2400" dirty="0">
                <a:latin typeface="Times"/>
                <a:cs typeface="Times"/>
              </a:rPr>
              <a:t>party </a:t>
            </a:r>
            <a:endParaRPr lang="en-GB" sz="2400" dirty="0" smtClean="0">
              <a:latin typeface="Times"/>
              <a:cs typeface="Times"/>
            </a:endParaRPr>
          </a:p>
          <a:p>
            <a:pPr marL="0" indent="0" algn="ctr">
              <a:buNone/>
            </a:pPr>
            <a:r>
              <a:rPr lang="en-GB" sz="2400" dirty="0" err="1" smtClean="0">
                <a:latin typeface="Times"/>
                <a:cs typeface="Times"/>
              </a:rPr>
              <a:t>Jamaat</a:t>
            </a:r>
            <a:r>
              <a:rPr lang="en-GB" sz="2400" dirty="0">
                <a:latin typeface="Times"/>
                <a:cs typeface="Times"/>
              </a:rPr>
              <a:t>-u-</a:t>
            </a:r>
            <a:r>
              <a:rPr lang="en-GB" sz="2400" dirty="0" err="1">
                <a:latin typeface="Times"/>
                <a:cs typeface="Times"/>
              </a:rPr>
              <a:t>Dawa</a:t>
            </a:r>
            <a:endParaRPr lang="en-GB" sz="2400" dirty="0">
              <a:latin typeface="Times"/>
              <a:cs typeface="Times"/>
            </a:endParaRPr>
          </a:p>
          <a:p>
            <a:endParaRPr lang="en-US" dirty="0"/>
          </a:p>
        </p:txBody>
      </p:sp>
      <p:sp>
        <p:nvSpPr>
          <p:cNvPr id="4" name="Footer Placeholder 3"/>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12346681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26" y="148611"/>
            <a:ext cx="8229600" cy="1783316"/>
          </a:xfrm>
        </p:spPr>
        <p:txBody>
          <a:bodyPr>
            <a:noAutofit/>
          </a:bodyPr>
          <a:lstStyle/>
          <a:p>
            <a:pPr marL="0" indent="0" algn="ctr">
              <a:buNone/>
            </a:pPr>
            <a:endParaRPr lang="en-GB" sz="2400" dirty="0" smtClean="0">
              <a:latin typeface="Times"/>
              <a:cs typeface="Times"/>
            </a:endParaRPr>
          </a:p>
          <a:p>
            <a:pPr marL="0" indent="0" algn="ctr">
              <a:buNone/>
            </a:pPr>
            <a:r>
              <a:rPr lang="en-GB" sz="2400" dirty="0" smtClean="0">
                <a:latin typeface="Times"/>
                <a:cs typeface="Times"/>
              </a:rPr>
              <a:t>“</a:t>
            </a:r>
            <a:r>
              <a:rPr lang="en-GB" sz="2400" dirty="0">
                <a:latin typeface="Times"/>
                <a:cs typeface="Times"/>
              </a:rPr>
              <a:t>potentially the greatest challenge to global stability and security, and therefore to national security”</a:t>
            </a:r>
          </a:p>
          <a:p>
            <a:pPr marL="0" indent="0" algn="ctr">
              <a:buNone/>
            </a:pPr>
            <a:r>
              <a:rPr lang="en-GB" sz="1800" dirty="0">
                <a:latin typeface="Times"/>
                <a:cs typeface="Times"/>
              </a:rPr>
              <a:t>-UK’s National Security Strategy, </a:t>
            </a:r>
            <a:r>
              <a:rPr lang="en-GB" sz="1800" dirty="0" smtClean="0">
                <a:latin typeface="Times"/>
                <a:cs typeface="Times"/>
              </a:rPr>
              <a:t>2008</a:t>
            </a:r>
            <a:endParaRPr lang="en-GB" sz="1800" dirty="0">
              <a:latin typeface="Times"/>
              <a:cs typeface="Times"/>
            </a:endParaRPr>
          </a:p>
        </p:txBody>
      </p:sp>
      <p:sp>
        <p:nvSpPr>
          <p:cNvPr id="4" name="Footer Placeholder 3"/>
          <p:cNvSpPr>
            <a:spLocks noGrp="1"/>
          </p:cNvSpPr>
          <p:nvPr>
            <p:ph type="ftr" sz="quarter" idx="11"/>
          </p:nvPr>
        </p:nvSpPr>
        <p:spPr/>
        <p:txBody>
          <a:bodyPr/>
          <a:lstStyle/>
          <a:p>
            <a:r>
              <a:rPr lang="en-US" smtClean="0"/>
              <a:t>April Humble</a:t>
            </a:r>
            <a:endParaRPr lang="en-US"/>
          </a:p>
        </p:txBody>
      </p:sp>
      <p:sp>
        <p:nvSpPr>
          <p:cNvPr id="6" name="TextBox 5"/>
          <p:cNvSpPr txBox="1"/>
          <p:nvPr/>
        </p:nvSpPr>
        <p:spPr>
          <a:xfrm>
            <a:off x="824209" y="2364245"/>
            <a:ext cx="7200521" cy="2431435"/>
          </a:xfrm>
          <a:prstGeom prst="rect">
            <a:avLst/>
          </a:prstGeom>
          <a:noFill/>
        </p:spPr>
        <p:txBody>
          <a:bodyPr wrap="square" rtlCol="0">
            <a:spAutoFit/>
          </a:bodyPr>
          <a:lstStyle/>
          <a:p>
            <a:pPr algn="ctr"/>
            <a:r>
              <a:rPr lang="en-US" sz="2400" dirty="0">
                <a:latin typeface="Times"/>
                <a:cs typeface="Times"/>
              </a:rPr>
              <a:t>“We are considering the impacts of climate change in our war games and defense planning scenarios, and are working with </a:t>
            </a:r>
            <a:r>
              <a:rPr lang="en-US" sz="2500" dirty="0">
                <a:latin typeface="Times"/>
                <a:cs typeface="Times"/>
              </a:rPr>
              <a:t>our combatant commands to address impacts in their areas of responsibility,” </a:t>
            </a:r>
            <a:endParaRPr lang="en-GB" sz="2500" dirty="0">
              <a:latin typeface="Times"/>
              <a:cs typeface="Times"/>
            </a:endParaRPr>
          </a:p>
          <a:p>
            <a:pPr lvl="0" algn="ctr"/>
            <a:r>
              <a:rPr lang="en-US" dirty="0">
                <a:latin typeface="Times"/>
                <a:cs typeface="Times"/>
              </a:rPr>
              <a:t>-Defense Secretary, Chuck Hagel</a:t>
            </a:r>
            <a:endParaRPr lang="en-GB" dirty="0">
              <a:latin typeface="Times"/>
              <a:cs typeface="Times"/>
            </a:endParaRPr>
          </a:p>
          <a:p>
            <a:pPr algn="ctr"/>
            <a:r>
              <a:rPr lang="en-GB" dirty="0">
                <a:latin typeface="Times"/>
                <a:cs typeface="Times"/>
              </a:rPr>
              <a:t>  </a:t>
            </a:r>
            <a:endParaRPr lang="en-GB" sz="1200" dirty="0">
              <a:latin typeface="Times"/>
              <a:cs typeface="Times"/>
            </a:endParaRPr>
          </a:p>
          <a:p>
            <a:endParaRPr lang="en-US" dirty="0"/>
          </a:p>
        </p:txBody>
      </p:sp>
      <p:sp>
        <p:nvSpPr>
          <p:cNvPr id="7" name="TextBox 6"/>
          <p:cNvSpPr txBox="1"/>
          <p:nvPr/>
        </p:nvSpPr>
        <p:spPr>
          <a:xfrm>
            <a:off x="824209" y="4512331"/>
            <a:ext cx="7511288" cy="2123658"/>
          </a:xfrm>
          <a:prstGeom prst="rect">
            <a:avLst/>
          </a:prstGeom>
          <a:noFill/>
        </p:spPr>
        <p:txBody>
          <a:bodyPr wrap="square" rtlCol="0">
            <a:spAutoFit/>
          </a:bodyPr>
          <a:lstStyle/>
          <a:p>
            <a:pPr algn="ctr"/>
            <a:r>
              <a:rPr lang="en-GB" sz="2400" dirty="0">
                <a:latin typeface="Times"/>
                <a:cs typeface="Times"/>
              </a:rPr>
              <a:t>“We have interjected into our multilateral dialogue – even with China and India – the imperative to kind of get military capabilities aligned [for] when the effects of climate change start to impact these massive populations” </a:t>
            </a:r>
          </a:p>
          <a:p>
            <a:pPr algn="ctr"/>
            <a:r>
              <a:rPr lang="en-GB" dirty="0">
                <a:latin typeface="Times"/>
                <a:cs typeface="Times"/>
              </a:rPr>
              <a:t>Admiral Samuel J. Locklear III, head of U.S. Pacific Command (PACOM) </a:t>
            </a:r>
            <a:endParaRPr lang="en-US" dirty="0">
              <a:latin typeface="Times"/>
              <a:cs typeface="Times"/>
            </a:endParaRPr>
          </a:p>
          <a:p>
            <a:endParaRPr lang="en-US" dirty="0"/>
          </a:p>
        </p:txBody>
      </p:sp>
    </p:spTree>
    <p:extLst>
      <p:ext uri="{BB962C8B-B14F-4D97-AF65-F5344CB8AC3E}">
        <p14:creationId xmlns:p14="http://schemas.microsoft.com/office/powerpoint/2010/main" val="8945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latin typeface="Times"/>
                <a:cs typeface="Times"/>
              </a:rPr>
              <a:t>Are the states looking to actively implement military measures </a:t>
            </a:r>
          </a:p>
          <a:p>
            <a:pPr marL="0" indent="0" algn="ctr">
              <a:buNone/>
            </a:pPr>
            <a:r>
              <a:rPr lang="en-US" dirty="0" smtClean="0">
                <a:latin typeface="Times"/>
                <a:cs typeface="Times"/>
              </a:rPr>
              <a:t>in response to climate change ?</a:t>
            </a:r>
            <a:endParaRPr lang="en-US" dirty="0">
              <a:latin typeface="Times"/>
              <a:cs typeface="Times"/>
            </a:endParaRPr>
          </a:p>
        </p:txBody>
      </p:sp>
      <p:sp>
        <p:nvSpPr>
          <p:cNvPr id="4" name="Footer Placeholder 3"/>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63167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igrants-hugnary-serbia-border-horgos.jpg"/>
          <p:cNvPicPr>
            <a:picLocks noGrp="1" noChangeAspect="1"/>
          </p:cNvPicPr>
          <p:nvPr>
            <p:ph idx="1"/>
          </p:nvPr>
        </p:nvPicPr>
        <p:blipFill>
          <a:blip r:embed="rId2">
            <a:extLst>
              <a:ext uri="{28A0092B-C50C-407E-A947-70E740481C1C}">
                <a14:useLocalDpi xmlns:a14="http://schemas.microsoft.com/office/drawing/2010/main" val="0"/>
              </a:ext>
            </a:extLst>
          </a:blip>
          <a:srcRect t="7303" b="7303"/>
          <a:stretch>
            <a:fillRect/>
          </a:stretch>
        </p:blipFill>
        <p:spPr>
          <a:xfrm>
            <a:off x="457200" y="933450"/>
            <a:ext cx="8321675" cy="4576601"/>
          </a:xfrm>
        </p:spPr>
      </p:pic>
      <p:sp>
        <p:nvSpPr>
          <p:cNvPr id="4" name="Footer Placeholder 3"/>
          <p:cNvSpPr>
            <a:spLocks noGrp="1"/>
          </p:cNvSpPr>
          <p:nvPr>
            <p:ph type="ftr" sz="quarter" idx="11"/>
          </p:nvPr>
        </p:nvSpPr>
        <p:spPr/>
        <p:txBody>
          <a:bodyPr/>
          <a:lstStyle/>
          <a:p>
            <a:r>
              <a:rPr lang="en-US" smtClean="0"/>
              <a:t>April Humble</a:t>
            </a:r>
            <a:endParaRPr lang="en-US"/>
          </a:p>
        </p:txBody>
      </p:sp>
    </p:spTree>
    <p:extLst>
      <p:ext uri="{BB962C8B-B14F-4D97-AF65-F5344CB8AC3E}">
        <p14:creationId xmlns:p14="http://schemas.microsoft.com/office/powerpoint/2010/main" val="1568117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5424</TotalTime>
  <Words>802</Words>
  <Application>Microsoft Office PowerPoint</Application>
  <PresentationFormat>On-screen Show (4:3)</PresentationFormat>
  <Paragraphs>138</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CLIMATE CHANGE, INSTABILITY  &amp; BORDER  SECURITISATION  </vt:lpstr>
      <vt:lpstr>PowerPoint Presentation</vt:lpstr>
      <vt:lpstr>When planet Earth’s  conditions and patterns are disrupted,  society will also  be subject to disruption.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Syrian conflict roots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Humble</dc:creator>
  <cp:lastModifiedBy>Keely Khoury</cp:lastModifiedBy>
  <cp:revision>165</cp:revision>
  <dcterms:created xsi:type="dcterms:W3CDTF">2015-06-22T14:59:31Z</dcterms:created>
  <dcterms:modified xsi:type="dcterms:W3CDTF">2015-11-17T12:05:06Z</dcterms:modified>
</cp:coreProperties>
</file>